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6"/>
  </p:notesMasterIdLst>
  <p:handoutMasterIdLst>
    <p:handoutMasterId r:id="rId27"/>
  </p:handoutMasterIdLst>
  <p:sldIdLst>
    <p:sldId id="256" r:id="rId2"/>
    <p:sldId id="299" r:id="rId3"/>
    <p:sldId id="268" r:id="rId4"/>
    <p:sldId id="269" r:id="rId5"/>
    <p:sldId id="270" r:id="rId6"/>
    <p:sldId id="272" r:id="rId7"/>
    <p:sldId id="271" r:id="rId8"/>
    <p:sldId id="273" r:id="rId9"/>
    <p:sldId id="274" r:id="rId10"/>
    <p:sldId id="276" r:id="rId11"/>
    <p:sldId id="275" r:id="rId12"/>
    <p:sldId id="279" r:id="rId13"/>
    <p:sldId id="278" r:id="rId14"/>
    <p:sldId id="301" r:id="rId15"/>
    <p:sldId id="300" r:id="rId16"/>
    <p:sldId id="280" r:id="rId17"/>
    <p:sldId id="303" r:id="rId18"/>
    <p:sldId id="257" r:id="rId19"/>
    <p:sldId id="305" r:id="rId20"/>
    <p:sldId id="306" r:id="rId21"/>
    <p:sldId id="258" r:id="rId22"/>
    <p:sldId id="298" r:id="rId23"/>
    <p:sldId id="297" r:id="rId24"/>
    <p:sldId id="302" r:id="rId25"/>
  </p:sldIdLst>
  <p:sldSz cx="9144000" cy="6858000" type="screen4x3"/>
  <p:notesSz cx="6858000" cy="994568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152"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10" Type="http://schemas.openxmlformats.org/officeDocument/2006/relationships/image" Target="../media/image41.wmf"/><Relationship Id="rId4" Type="http://schemas.openxmlformats.org/officeDocument/2006/relationships/image" Target="../media/image35.wmf"/><Relationship Id="rId9"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97284"/>
          </a:xfrm>
          <a:prstGeom prst="rect">
            <a:avLst/>
          </a:prstGeom>
        </p:spPr>
        <p:txBody>
          <a:bodyPr vert="horz" lIns="91440" tIns="45720" rIns="91440" bIns="45720" rtlCol="0"/>
          <a:lstStyle>
            <a:lvl1pPr algn="r">
              <a:defRPr sz="1200"/>
            </a:lvl1pPr>
          </a:lstStyle>
          <a:p>
            <a:fld id="{D680288E-CE8F-432B-9D71-BC1F3D046741}" type="datetimeFigureOut">
              <a:rPr lang="zh-CN" altLang="en-US" smtClean="0"/>
              <a:t>2019/9/14</a:t>
            </a:fld>
            <a:endParaRPr lang="zh-CN" altLang="en-US"/>
          </a:p>
        </p:txBody>
      </p:sp>
      <p:sp>
        <p:nvSpPr>
          <p:cNvPr id="4" name="页脚占位符 3"/>
          <p:cNvSpPr>
            <a:spLocks noGrp="1"/>
          </p:cNvSpPr>
          <p:nvPr>
            <p:ph type="ftr" sz="quarter" idx="2"/>
          </p:nvPr>
        </p:nvSpPr>
        <p:spPr>
          <a:xfrm>
            <a:off x="0" y="9446678"/>
            <a:ext cx="2971800" cy="49728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9446678"/>
            <a:ext cx="2971800" cy="497284"/>
          </a:xfrm>
          <a:prstGeom prst="rect">
            <a:avLst/>
          </a:prstGeom>
        </p:spPr>
        <p:txBody>
          <a:bodyPr vert="horz" lIns="91440" tIns="45720" rIns="91440" bIns="45720" rtlCol="0" anchor="b"/>
          <a:lstStyle>
            <a:lvl1pPr algn="r">
              <a:defRPr sz="1200"/>
            </a:lvl1pPr>
          </a:lstStyle>
          <a:p>
            <a:fld id="{835883F2-8844-4B2D-A0FB-9EC696C1C6AE}" type="slidenum">
              <a:rPr lang="zh-CN" altLang="en-US" smtClean="0"/>
              <a:t>‹#›</a:t>
            </a:fld>
            <a:endParaRPr lang="zh-CN" altLang="en-US"/>
          </a:p>
        </p:txBody>
      </p:sp>
    </p:spTree>
    <p:extLst>
      <p:ext uri="{BB962C8B-B14F-4D97-AF65-F5344CB8AC3E}">
        <p14:creationId xmlns:p14="http://schemas.microsoft.com/office/powerpoint/2010/main" val="370577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6888"/>
          </a:xfrm>
          <a:prstGeom prst="rect">
            <a:avLst/>
          </a:prstGeom>
        </p:spPr>
        <p:txBody>
          <a:bodyPr vert="horz" lIns="91440" tIns="45720" rIns="91440" bIns="45720" rtlCol="0"/>
          <a:lstStyle>
            <a:lvl1pPr algn="r">
              <a:defRPr sz="1200"/>
            </a:lvl1pPr>
          </a:lstStyle>
          <a:p>
            <a:fld id="{C3B21231-06D6-4D87-BF3B-AB5643434BD6}" type="datetimeFigureOut">
              <a:rPr lang="zh-CN" altLang="en-US" smtClean="0"/>
              <a:t>2019/9/14</a:t>
            </a:fld>
            <a:endParaRPr lang="zh-CN" altLang="en-US"/>
          </a:p>
        </p:txBody>
      </p:sp>
      <p:sp>
        <p:nvSpPr>
          <p:cNvPr id="4" name="幻灯片图像占位符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24400"/>
            <a:ext cx="5486400" cy="4475163"/>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7213"/>
            <a:ext cx="2971800" cy="4968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7213"/>
            <a:ext cx="2971800" cy="496887"/>
          </a:xfrm>
          <a:prstGeom prst="rect">
            <a:avLst/>
          </a:prstGeom>
        </p:spPr>
        <p:txBody>
          <a:bodyPr vert="horz" lIns="91440" tIns="45720" rIns="91440" bIns="45720" rtlCol="0" anchor="b"/>
          <a:lstStyle>
            <a:lvl1pPr algn="r">
              <a:defRPr sz="1200"/>
            </a:lvl1pPr>
          </a:lstStyle>
          <a:p>
            <a:fld id="{82F01896-A084-409A-BEA7-B6D3AE65A298}" type="slidenum">
              <a:rPr lang="zh-CN" altLang="en-US" smtClean="0"/>
              <a:t>‹#›</a:t>
            </a:fld>
            <a:endParaRPr lang="zh-CN" altLang="en-US"/>
          </a:p>
        </p:txBody>
      </p:sp>
    </p:spTree>
    <p:extLst>
      <p:ext uri="{BB962C8B-B14F-4D97-AF65-F5344CB8AC3E}">
        <p14:creationId xmlns:p14="http://schemas.microsoft.com/office/powerpoint/2010/main" val="1435212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F01896-A084-409A-BEA7-B6D3AE65A298}" type="slidenum">
              <a:rPr lang="zh-CN" altLang="en-US" smtClean="0"/>
              <a:t>5</a:t>
            </a:fld>
            <a:endParaRPr lang="zh-CN" altLang="en-US"/>
          </a:p>
        </p:txBody>
      </p:sp>
    </p:spTree>
    <p:extLst>
      <p:ext uri="{BB962C8B-B14F-4D97-AF65-F5344CB8AC3E}">
        <p14:creationId xmlns:p14="http://schemas.microsoft.com/office/powerpoint/2010/main" val="177545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2019/9/14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2019/9/14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6.bin"/><Relationship Id="rId18" Type="http://schemas.openxmlformats.org/officeDocument/2006/relationships/image" Target="../media/image39.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36.wmf"/><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image" Target="../media/image38.wmf"/><Relationship Id="rId20" Type="http://schemas.openxmlformats.org/officeDocument/2006/relationships/image" Target="../media/image40.wmf"/><Relationship Id="rId1" Type="http://schemas.openxmlformats.org/officeDocument/2006/relationships/vmlDrawing" Target="../drawings/vmlDrawing1.vml"/><Relationship Id="rId6" Type="http://schemas.openxmlformats.org/officeDocument/2006/relationships/image" Target="../media/image3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35.wmf"/><Relationship Id="rId19" Type="http://schemas.openxmlformats.org/officeDocument/2006/relationships/oleObject" Target="../embeddings/oleObject9.bin"/><Relationship Id="rId4" Type="http://schemas.openxmlformats.org/officeDocument/2006/relationships/image" Target="../media/image32.wmf"/><Relationship Id="rId9" Type="http://schemas.openxmlformats.org/officeDocument/2006/relationships/oleObject" Target="../embeddings/oleObject4.bin"/><Relationship Id="rId14" Type="http://schemas.openxmlformats.org/officeDocument/2006/relationships/image" Target="../media/image37.wmf"/><Relationship Id="rId22" Type="http://schemas.openxmlformats.org/officeDocument/2006/relationships/image" Target="../media/image41.wmf"/></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0.wmf"/><Relationship Id="rId18" Type="http://schemas.openxmlformats.org/officeDocument/2006/relationships/image" Target="../media/image52.w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oleObject" Target="../embeddings/oleObject16.bin"/><Relationship Id="rId17" Type="http://schemas.openxmlformats.org/officeDocument/2006/relationships/oleObject" Target="../embeddings/oleObject19.bin"/><Relationship Id="rId2" Type="http://schemas.openxmlformats.org/officeDocument/2006/relationships/slideLayout" Target="../slideLayouts/slideLayout7.xml"/><Relationship Id="rId16" Type="http://schemas.openxmlformats.org/officeDocument/2006/relationships/oleObject" Target="../embeddings/oleObject18.bin"/><Relationship Id="rId20" Type="http://schemas.openxmlformats.org/officeDocument/2006/relationships/image" Target="../media/image53.wmf"/><Relationship Id="rId1" Type="http://schemas.openxmlformats.org/officeDocument/2006/relationships/vmlDrawing" Target="../drawings/vmlDrawing2.vml"/><Relationship Id="rId6" Type="http://schemas.openxmlformats.org/officeDocument/2006/relationships/image" Target="../media/image47.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image" Target="../media/image51.wmf"/><Relationship Id="rId10" Type="http://schemas.openxmlformats.org/officeDocument/2006/relationships/image" Target="../media/image49.wmf"/><Relationship Id="rId19" Type="http://schemas.openxmlformats.org/officeDocument/2006/relationships/oleObject" Target="../embeddings/oleObject20.bin"/><Relationship Id="rId4" Type="http://schemas.openxmlformats.org/officeDocument/2006/relationships/image" Target="../media/image46.wmf"/><Relationship Id="rId9" Type="http://schemas.openxmlformats.org/officeDocument/2006/relationships/oleObject" Target="../embeddings/oleObject14.bin"/><Relationship Id="rId14" Type="http://schemas.openxmlformats.org/officeDocument/2006/relationships/oleObject" Target="../embeddings/oleObject17.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5.wmf"/><Relationship Id="rId5" Type="http://schemas.openxmlformats.org/officeDocument/2006/relationships/oleObject" Target="../embeddings/oleObject22.bin"/><Relationship Id="rId4" Type="http://schemas.openxmlformats.org/officeDocument/2006/relationships/image" Target="../media/image54.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wm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208" y="12454"/>
            <a:ext cx="8229600" cy="634082"/>
          </a:xfrm>
        </p:spPr>
        <p:txBody>
          <a:bodyPr>
            <a:normAutofit fontScale="90000"/>
          </a:bodyPr>
          <a:lstStyle/>
          <a:p>
            <a:r>
              <a:rPr lang="en-US" altLang="zh-CN" dirty="0" smtClean="0"/>
              <a:t>1</a:t>
            </a:r>
            <a:r>
              <a:rPr lang="zh-CN" altLang="en-US" dirty="0" smtClean="0"/>
              <a:t>、直流电机（</a:t>
            </a:r>
            <a:r>
              <a:rPr lang="en-US" altLang="zh-CN" dirty="0" smtClean="0"/>
              <a:t>DC  Motor</a:t>
            </a:r>
            <a:r>
              <a:rPr lang="zh-CN" altLang="en-US" dirty="0" smtClean="0"/>
              <a:t>）</a:t>
            </a:r>
            <a:endParaRPr lang="zh-CN" altLang="en-US" dirty="0"/>
          </a:p>
        </p:txBody>
      </p:sp>
      <p:sp>
        <p:nvSpPr>
          <p:cNvPr id="4" name="内容占位符 2"/>
          <p:cNvSpPr>
            <a:spLocks noGrp="1"/>
          </p:cNvSpPr>
          <p:nvPr>
            <p:ph idx="1"/>
          </p:nvPr>
        </p:nvSpPr>
        <p:spPr>
          <a:xfrm>
            <a:off x="547311" y="1124744"/>
            <a:ext cx="8229600" cy="1008112"/>
          </a:xfrm>
        </p:spPr>
        <p:txBody>
          <a:bodyPr>
            <a:noAutofit/>
          </a:bodyPr>
          <a:lstStyle/>
          <a:p>
            <a:r>
              <a:rPr lang="zh-CN" altLang="zh-CN" sz="2000" i="1" dirty="0"/>
              <a:t>直流电机是电机的主要类型之一。直流电机的应用领域，在低端受到变频调速的交流感应电机冲击，在高端也逐渐被永磁交流伺服电机取代。尽管如此，直流电机仍具有一定实用价值和理论代表意义</a:t>
            </a:r>
            <a:r>
              <a:rPr lang="zh-CN" altLang="zh-CN" sz="2000" i="1" dirty="0" smtClean="0"/>
              <a:t>。</a:t>
            </a:r>
            <a:endParaRPr lang="en-US" altLang="zh-CN" sz="2000" b="1" i="1" dirty="0" smtClean="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007" y="2204864"/>
            <a:ext cx="4300711" cy="332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67743" y="3713919"/>
            <a:ext cx="1628972" cy="646331"/>
          </a:xfrm>
          <a:prstGeom prst="rect">
            <a:avLst/>
          </a:prstGeom>
          <a:noFill/>
        </p:spPr>
        <p:txBody>
          <a:bodyPr wrap="none" rtlCol="0">
            <a:spAutoFit/>
          </a:bodyPr>
          <a:lstStyle/>
          <a:p>
            <a:r>
              <a:rPr lang="en-US" altLang="zh-CN" dirty="0" smtClean="0"/>
              <a:t>1829</a:t>
            </a:r>
            <a:r>
              <a:rPr lang="zh-CN" altLang="en-US" dirty="0" smtClean="0"/>
              <a:t>年 法拉第</a:t>
            </a:r>
            <a:endParaRPr lang="en-US" altLang="zh-CN" dirty="0" smtClean="0"/>
          </a:p>
          <a:p>
            <a:r>
              <a:rPr lang="en-US" altLang="zh-CN" dirty="0" smtClean="0"/>
              <a:t>1834</a:t>
            </a:r>
            <a:r>
              <a:rPr lang="zh-CN" altLang="en-US" dirty="0" smtClean="0"/>
              <a:t>年 雅可比</a:t>
            </a:r>
            <a:endParaRPr lang="zh-CN" altLang="en-US" dirty="0"/>
          </a:p>
        </p:txBody>
      </p:sp>
      <p:sp>
        <p:nvSpPr>
          <p:cNvPr id="5" name="椭圆 4"/>
          <p:cNvSpPr/>
          <p:nvPr/>
        </p:nvSpPr>
        <p:spPr>
          <a:xfrm>
            <a:off x="585568" y="2320612"/>
            <a:ext cx="674064" cy="93610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u="sng" dirty="0">
                <a:solidFill>
                  <a:srgbClr val="FF0000"/>
                </a:solidFill>
              </a:rPr>
              <a:t>电</a:t>
            </a:r>
            <a:r>
              <a:rPr lang="zh-CN" altLang="en-US" dirty="0"/>
              <a:t>能</a:t>
            </a:r>
          </a:p>
        </p:txBody>
      </p:sp>
      <p:sp>
        <p:nvSpPr>
          <p:cNvPr id="6" name="椭圆 5"/>
          <p:cNvSpPr/>
          <p:nvPr/>
        </p:nvSpPr>
        <p:spPr>
          <a:xfrm>
            <a:off x="3044687" y="2312057"/>
            <a:ext cx="852028" cy="103589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u="sng" dirty="0" smtClean="0">
                <a:solidFill>
                  <a:srgbClr val="FF0000"/>
                </a:solidFill>
              </a:rPr>
              <a:t>机</a:t>
            </a:r>
            <a:r>
              <a:rPr lang="zh-CN" altLang="en-US" dirty="0" smtClean="0"/>
              <a:t>械能</a:t>
            </a:r>
            <a:endParaRPr lang="zh-CN" altLang="en-US" dirty="0"/>
          </a:p>
        </p:txBody>
      </p:sp>
      <p:sp>
        <p:nvSpPr>
          <p:cNvPr id="8" name="矩形 7"/>
          <p:cNvSpPr/>
          <p:nvPr/>
        </p:nvSpPr>
        <p:spPr>
          <a:xfrm>
            <a:off x="585568" y="5564745"/>
            <a:ext cx="7920880" cy="923330"/>
          </a:xfrm>
          <a:prstGeom prst="rect">
            <a:avLst/>
          </a:prstGeom>
        </p:spPr>
        <p:txBody>
          <a:bodyPr wrap="square">
            <a:spAutoFit/>
          </a:bodyPr>
          <a:lstStyle/>
          <a:p>
            <a:r>
              <a:rPr lang="zh-CN" altLang="zh-CN" b="1" dirty="0" smtClean="0"/>
              <a:t>能量守恒定律</a:t>
            </a:r>
            <a:r>
              <a:rPr lang="zh-CN" altLang="zh-CN" b="1" dirty="0"/>
              <a:t>：</a:t>
            </a:r>
            <a:r>
              <a:rPr lang="zh-CN" altLang="zh-CN" dirty="0"/>
              <a:t>各种电机、变压器进行能量转换应符合能量守恒定律：</a:t>
            </a:r>
          </a:p>
          <a:p>
            <a:r>
              <a:rPr lang="zh-CN" altLang="zh-CN" dirty="0"/>
              <a:t>输入能量</a:t>
            </a:r>
            <a:r>
              <a:rPr lang="en-US" altLang="zh-CN" dirty="0"/>
              <a:t>W</a:t>
            </a:r>
            <a:r>
              <a:rPr lang="en-US" altLang="zh-CN" baseline="-25000" dirty="0"/>
              <a:t>in</a:t>
            </a:r>
            <a:r>
              <a:rPr lang="en-US" altLang="zh-CN" dirty="0"/>
              <a:t>=</a:t>
            </a:r>
            <a:r>
              <a:rPr lang="zh-CN" altLang="zh-CN" dirty="0"/>
              <a:t>磁场存储能量增量Δ</a:t>
            </a:r>
            <a:r>
              <a:rPr lang="en-US" altLang="zh-CN" dirty="0"/>
              <a:t>W</a:t>
            </a:r>
            <a:r>
              <a:rPr lang="en-US" altLang="zh-CN" baseline="-25000" dirty="0"/>
              <a:t>e</a:t>
            </a:r>
            <a:r>
              <a:rPr lang="en-US" altLang="zh-CN" dirty="0"/>
              <a:t>+</a:t>
            </a:r>
            <a:r>
              <a:rPr lang="zh-CN" altLang="zh-CN" dirty="0"/>
              <a:t>机械存储动能增量Δ</a:t>
            </a:r>
            <a:r>
              <a:rPr lang="en-US" altLang="zh-CN" dirty="0" err="1"/>
              <a:t>W</a:t>
            </a:r>
            <a:r>
              <a:rPr lang="en-US" altLang="zh-CN" baseline="-25000" dirty="0" err="1"/>
              <a:t>m</a:t>
            </a:r>
            <a:r>
              <a:rPr lang="en-US" altLang="zh-CN" dirty="0"/>
              <a:t>+</a:t>
            </a:r>
            <a:r>
              <a:rPr lang="zh-CN" altLang="zh-CN" dirty="0"/>
              <a:t>输出能量</a:t>
            </a:r>
            <a:r>
              <a:rPr lang="en-US" altLang="zh-CN" dirty="0" err="1"/>
              <a:t>W</a:t>
            </a:r>
            <a:r>
              <a:rPr lang="en-US" altLang="zh-CN" baseline="-25000" dirty="0" err="1"/>
              <a:t>out</a:t>
            </a:r>
            <a:r>
              <a:rPr lang="en-US" altLang="zh-CN" dirty="0"/>
              <a:t>+</a:t>
            </a:r>
            <a:r>
              <a:rPr lang="zh-CN" altLang="zh-CN" dirty="0"/>
              <a:t>内部机电损耗</a:t>
            </a:r>
            <a:r>
              <a:rPr lang="en-US" altLang="zh-CN" dirty="0" err="1"/>
              <a:t>W</a:t>
            </a:r>
            <a:r>
              <a:rPr lang="en-US" altLang="zh-CN" baseline="-25000" dirty="0" err="1"/>
              <a:t>loss</a:t>
            </a:r>
            <a:r>
              <a:rPr lang="zh-CN" altLang="zh-CN" dirty="0"/>
              <a:t>。</a:t>
            </a:r>
          </a:p>
        </p:txBody>
      </p:sp>
      <p:sp>
        <p:nvSpPr>
          <p:cNvPr id="9" name="矩形 8"/>
          <p:cNvSpPr/>
          <p:nvPr/>
        </p:nvSpPr>
        <p:spPr>
          <a:xfrm>
            <a:off x="1848236" y="762046"/>
            <a:ext cx="4487126" cy="341632"/>
          </a:xfrm>
          <a:prstGeom prst="rect">
            <a:avLst/>
          </a:prstGeom>
        </p:spPr>
        <p:txBody>
          <a:bodyPr wrap="none">
            <a:spAutoFit/>
          </a:bodyPr>
          <a:lstStyle/>
          <a:p>
            <a:pPr>
              <a:lnSpc>
                <a:spcPct val="90000"/>
              </a:lnSpc>
              <a:buFontTx/>
              <a:buNone/>
            </a:pPr>
            <a:r>
              <a:rPr lang="zh-CN" altLang="en-US" b="1" dirty="0">
                <a:latin typeface="楷体_GB2312" pitchFamily="49" charset="-122"/>
                <a:ea typeface="楷体_GB2312" pitchFamily="49" charset="-122"/>
              </a:rPr>
              <a:t>世界总用电量的</a:t>
            </a:r>
            <a:r>
              <a:rPr lang="en-US" altLang="zh-CN" b="1" dirty="0">
                <a:latin typeface="楷体_GB2312" pitchFamily="49" charset="-122"/>
                <a:ea typeface="楷体_GB2312" pitchFamily="49" charset="-122"/>
              </a:rPr>
              <a:t>70%</a:t>
            </a:r>
            <a:r>
              <a:rPr lang="zh-CN" altLang="en-US" b="1" dirty="0">
                <a:latin typeface="楷体_GB2312" pitchFamily="49" charset="-122"/>
                <a:ea typeface="楷体_GB2312" pitchFamily="49" charset="-122"/>
              </a:rPr>
              <a:t>以上为电机直接消耗。</a:t>
            </a:r>
            <a:endParaRPr lang="en-US" altLang="zh-CN" b="1" dirty="0">
              <a:latin typeface="楷体_GB2312" pitchFamily="49" charset="-122"/>
              <a:ea typeface="楷体_GB2312" pitchFamily="49" charset="-122"/>
            </a:endParaRPr>
          </a:p>
        </p:txBody>
      </p:sp>
      <p:sp>
        <p:nvSpPr>
          <p:cNvPr id="10" name="左右箭头 9"/>
          <p:cNvSpPr/>
          <p:nvPr/>
        </p:nvSpPr>
        <p:spPr>
          <a:xfrm>
            <a:off x="1259632" y="2386516"/>
            <a:ext cx="1785055" cy="904084"/>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b="1" dirty="0"/>
              <a:t>转换</a:t>
            </a:r>
          </a:p>
        </p:txBody>
      </p:sp>
    </p:spTree>
    <p:extLst>
      <p:ext uri="{BB962C8B-B14F-4D97-AF65-F5344CB8AC3E}">
        <p14:creationId xmlns:p14="http://schemas.microsoft.com/office/powerpoint/2010/main" val="417794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3554"/>
                                        </p:tgtEl>
                                        <p:attrNameLst>
                                          <p:attrName>style.visibility</p:attrName>
                                        </p:attrNameLst>
                                      </p:cBhvr>
                                      <p:to>
                                        <p:strVal val="visible"/>
                                      </p:to>
                                    </p:set>
                                    <p:animEffect transition="in" filter="fade">
                                      <p:cBhvr>
                                        <p:cTn id="32" dur="1000"/>
                                        <p:tgtEl>
                                          <p:spTgt spid="23554"/>
                                        </p:tgtEl>
                                      </p:cBhvr>
                                    </p:animEffect>
                                    <p:anim calcmode="lin" valueType="num">
                                      <p:cBhvr>
                                        <p:cTn id="33" dur="1000" fill="hold"/>
                                        <p:tgtEl>
                                          <p:spTgt spid="23554"/>
                                        </p:tgtEl>
                                        <p:attrNameLst>
                                          <p:attrName>ppt_x</p:attrName>
                                        </p:attrNameLst>
                                      </p:cBhvr>
                                      <p:tavLst>
                                        <p:tav tm="0">
                                          <p:val>
                                            <p:strVal val="#ppt_x"/>
                                          </p:val>
                                        </p:tav>
                                        <p:tav tm="100000">
                                          <p:val>
                                            <p:strVal val="#ppt_x"/>
                                          </p:val>
                                        </p:tav>
                                      </p:tavLst>
                                    </p:anim>
                                    <p:anim calcmode="lin" valueType="num">
                                      <p:cBhvr>
                                        <p:cTn id="34"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P spid="5" grpId="0" animBg="1"/>
      <p:bldP spid="6" grpId="0" animBg="1"/>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srcRect/>
          <a:stretch>
            <a:fillRect/>
          </a:stretch>
        </p:blipFill>
        <p:spPr bwMode="auto">
          <a:xfrm>
            <a:off x="1600200" y="1828800"/>
            <a:ext cx="3451429" cy="5992381"/>
          </a:xfrm>
          <a:prstGeom prst="rect">
            <a:avLst/>
          </a:prstGeom>
          <a:noFill/>
          <a:ln w="9525">
            <a:noFill/>
            <a:miter lim="800000"/>
            <a:headEnd/>
            <a:tailEnd/>
          </a:ln>
          <a:effectLst/>
          <a:scene3d>
            <a:camera prst="orthographicFront">
              <a:rot lat="0" lon="0" rev="5400000"/>
            </a:camera>
            <a:lightRig rig="threePt" dir="t"/>
          </a:scene3d>
        </p:spPr>
      </p:pic>
      <p:pic>
        <p:nvPicPr>
          <p:cNvPr id="77827" name="Picture 3"/>
          <p:cNvPicPr>
            <a:picLocks noChangeAspect="1" noChangeArrowheads="1"/>
          </p:cNvPicPr>
          <p:nvPr/>
        </p:nvPicPr>
        <p:blipFill>
          <a:blip r:embed="rId3"/>
          <a:srcRect/>
          <a:stretch>
            <a:fillRect/>
          </a:stretch>
        </p:blipFill>
        <p:spPr bwMode="auto">
          <a:xfrm>
            <a:off x="6248400" y="4038600"/>
            <a:ext cx="2571429" cy="1032857"/>
          </a:xfrm>
          <a:prstGeom prst="rect">
            <a:avLst/>
          </a:prstGeom>
          <a:noFill/>
          <a:ln w="9525">
            <a:noFill/>
            <a:miter lim="800000"/>
            <a:headEnd/>
            <a:tailEnd/>
          </a:ln>
          <a:effectLst/>
          <a:scene3d>
            <a:camera prst="orthographicFront">
              <a:rot lat="0" lon="0" rev="16200000"/>
            </a:camera>
            <a:lightRig rig="threePt" dir="t"/>
          </a:scene3d>
        </p:spPr>
      </p:pic>
      <p:sp>
        <p:nvSpPr>
          <p:cNvPr id="16388" name="矩形 3"/>
          <p:cNvSpPr>
            <a:spLocks noChangeArrowheads="1"/>
          </p:cNvSpPr>
          <p:nvPr/>
        </p:nvSpPr>
        <p:spPr bwMode="auto">
          <a:xfrm>
            <a:off x="914400" y="762000"/>
            <a:ext cx="7037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b="1">
                <a:latin typeface="楷体_GB2312" pitchFamily="49" charset="-122"/>
                <a:ea typeface="楷体_GB2312" pitchFamily="49" charset="-122"/>
              </a:rPr>
              <a:t>转子：</a:t>
            </a:r>
            <a:r>
              <a:rPr kumimoji="1" lang="zh-CN" altLang="en-US" sz="2800" b="1">
                <a:solidFill>
                  <a:srgbClr val="FF0000"/>
                </a:solidFill>
                <a:latin typeface="楷体_GB2312" pitchFamily="49" charset="-122"/>
                <a:ea typeface="楷体_GB2312" pitchFamily="49" charset="-122"/>
              </a:rPr>
              <a:t>电枢铁心、电枢绕组、换向器、转轴</a:t>
            </a:r>
            <a:endParaRPr lang="zh-CN" altLang="en-US" sz="2800"/>
          </a:p>
        </p:txBody>
      </p:sp>
    </p:spTree>
    <p:extLst>
      <p:ext uri="{BB962C8B-B14F-4D97-AF65-F5344CB8AC3E}">
        <p14:creationId xmlns:p14="http://schemas.microsoft.com/office/powerpoint/2010/main" val="3626686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timgsa.baidu.com/timg?image&amp;quality=80&amp;size=b9999_10000&amp;sec=1489568708266&amp;di=4834ee082fb8aba0aa1c536953eeedd4&amp;imgtype=0&amp;src=http%3A%2F%2Fwww.simote.com%2FUploadFile%2Fimage%2F20150413%2F2015041311596387638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5425"/>
            <a:ext cx="2867025"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4" descr="https://timgsa.baidu.com/timg?image&amp;quality=80&amp;size=b9999_10000&amp;sec=1489568854734&amp;di=67510d6e46ed71a9e6fa0e3566c8fb1e&amp;imgtype=0&amp;src=http%3A%2F%2Fwww.simote.com%2FUploadFile%2Fimage%2F20150413%2F201504131159751675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948950"/>
            <a:ext cx="695325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6" descr="https://timgsa.baidu.com/timg?image&amp;quality=80&amp;size=b9999_10000&amp;sec=1489569333538&amp;di=0df445bb02508a6d776a47a019c7a59b&amp;imgtype=0&amp;src=http%3A%2F%2Fs7.sinaimg.cn%2Fmw690%2F006a5RVygy6UMr0V3kGe6%26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61938"/>
            <a:ext cx="5053013" cy="356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2600325" y="116632"/>
            <a:ext cx="373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4000" b="1" dirty="0"/>
              <a:t>转子结构</a:t>
            </a:r>
          </a:p>
        </p:txBody>
      </p:sp>
    </p:spTree>
    <p:extLst>
      <p:ext uri="{BB962C8B-B14F-4D97-AF65-F5344CB8AC3E}">
        <p14:creationId xmlns:p14="http://schemas.microsoft.com/office/powerpoint/2010/main" val="1041136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4657da4a0101bjue"/>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1872" t="31549" r="4375" b="9090"/>
          <a:stretch>
            <a:fillRect/>
          </a:stretch>
        </p:blipFill>
        <p:spPr>
          <a:xfrm>
            <a:off x="457200" y="2667000"/>
            <a:ext cx="8229600" cy="3648075"/>
          </a:xfrm>
          <a:noFill/>
        </p:spPr>
      </p:pic>
      <p:pic>
        <p:nvPicPr>
          <p:cNvPr id="19459" name="Picture 3" descr="28435780_search"/>
          <p:cNvPicPr>
            <a:picLocks noGrp="1" noChangeAspect="1" noChangeArrowheads="1"/>
          </p:cNvPicPr>
          <p:nvPr>
            <p:ph type="title"/>
          </p:nvPr>
        </p:nvPicPr>
        <p:blipFill>
          <a:blip r:embed="rId3">
            <a:extLst>
              <a:ext uri="{28A0092B-C50C-407E-A947-70E740481C1C}">
                <a14:useLocalDpi xmlns:a14="http://schemas.microsoft.com/office/drawing/2010/main" val="0"/>
              </a:ext>
            </a:extLst>
          </a:blip>
          <a:srcRect l="24001" t="10269" r="28000" b="22382"/>
          <a:stretch>
            <a:fillRect/>
          </a:stretch>
        </p:blipFill>
        <p:spPr>
          <a:xfrm>
            <a:off x="0" y="1066800"/>
            <a:ext cx="2133600" cy="1593850"/>
          </a:xfrm>
          <a:noFill/>
        </p:spPr>
      </p:pic>
      <p:sp>
        <p:nvSpPr>
          <p:cNvPr id="19460" name="Text Box 4"/>
          <p:cNvSpPr txBox="1">
            <a:spLocks noChangeArrowheads="1"/>
          </p:cNvSpPr>
          <p:nvPr/>
        </p:nvSpPr>
        <p:spPr bwMode="auto">
          <a:xfrm>
            <a:off x="6172200" y="2057400"/>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t>转子</a:t>
            </a:r>
          </a:p>
        </p:txBody>
      </p:sp>
      <p:sp>
        <p:nvSpPr>
          <p:cNvPr id="19461" name="Text Box 5"/>
          <p:cNvSpPr txBox="1">
            <a:spLocks noChangeArrowheads="1"/>
          </p:cNvSpPr>
          <p:nvPr/>
        </p:nvSpPr>
        <p:spPr bwMode="auto">
          <a:xfrm>
            <a:off x="2362200" y="1981200"/>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t>转子铁心</a:t>
            </a:r>
          </a:p>
        </p:txBody>
      </p:sp>
      <p:pic>
        <p:nvPicPr>
          <p:cNvPr id="19462" name="Picture 6" descr="imagesCA5CVEU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334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56967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t>较大直流电机转子</a:t>
            </a:r>
          </a:p>
        </p:txBody>
      </p:sp>
      <p:pic>
        <p:nvPicPr>
          <p:cNvPr id="18435" name="Picture 4" descr="121116591895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r="2000" b="6134"/>
          <a:stretch>
            <a:fillRect/>
          </a:stretch>
        </p:blipFill>
        <p:spPr>
          <a:xfrm>
            <a:off x="1714500" y="1719263"/>
            <a:ext cx="5715000" cy="4286250"/>
          </a:xfrm>
          <a:noFill/>
        </p:spPr>
      </p:pic>
    </p:spTree>
    <p:extLst>
      <p:ext uri="{BB962C8B-B14F-4D97-AF65-F5344CB8AC3E}">
        <p14:creationId xmlns:p14="http://schemas.microsoft.com/office/powerpoint/2010/main" val="35016969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p:cNvSpPr txBox="1">
            <a:spLocks noChangeArrowheads="1"/>
          </p:cNvSpPr>
          <p:nvPr/>
        </p:nvSpPr>
        <p:spPr bwMode="auto">
          <a:xfrm>
            <a:off x="323850" y="1123950"/>
            <a:ext cx="4895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kumimoji="1" lang="zh-CN" altLang="en-US" sz="2800">
                <a:latin typeface="楷体_GB2312" pitchFamily="49" charset="-122"/>
              </a:rPr>
              <a:t>直流电机结构小结：</a:t>
            </a:r>
          </a:p>
        </p:txBody>
      </p:sp>
      <p:grpSp>
        <p:nvGrpSpPr>
          <p:cNvPr id="36867" name="Group 4"/>
          <p:cNvGrpSpPr>
            <a:grpSpLocks/>
          </p:cNvGrpSpPr>
          <p:nvPr/>
        </p:nvGrpSpPr>
        <p:grpSpPr bwMode="auto">
          <a:xfrm>
            <a:off x="1260475" y="1893888"/>
            <a:ext cx="7748588" cy="1914525"/>
            <a:chOff x="750" y="1284"/>
            <a:chExt cx="4881" cy="1206"/>
          </a:xfrm>
        </p:grpSpPr>
        <p:sp>
          <p:nvSpPr>
            <p:cNvPr id="36880" name="Text Box 5"/>
            <p:cNvSpPr txBox="1">
              <a:spLocks noChangeArrowheads="1"/>
            </p:cNvSpPr>
            <p:nvPr/>
          </p:nvSpPr>
          <p:spPr bwMode="auto">
            <a:xfrm>
              <a:off x="812" y="1284"/>
              <a:ext cx="48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a:solidFill>
                    <a:srgbClr val="FF0000"/>
                  </a:solidFill>
                  <a:latin typeface="楷体_GB2312" pitchFamily="49" charset="-122"/>
                </a:rPr>
                <a:t>主磁极</a:t>
              </a:r>
              <a:r>
                <a:rPr kumimoji="1" lang="zh-CN" altLang="en-US">
                  <a:latin typeface="楷体_GB2312" pitchFamily="49" charset="-122"/>
                </a:rPr>
                <a:t>：产生恒定气隙磁通，由铁心和励磁绕组构成</a:t>
              </a:r>
              <a:r>
                <a:rPr kumimoji="1" lang="en-US" altLang="zh-CN">
                  <a:latin typeface="楷体_GB2312" pitchFamily="49" charset="-122"/>
                </a:rPr>
                <a:t>.</a:t>
              </a:r>
              <a:endParaRPr kumimoji="1" lang="zh-CN" altLang="en-US">
                <a:latin typeface="楷体_GB2312" pitchFamily="49" charset="-122"/>
              </a:endParaRPr>
            </a:p>
          </p:txBody>
        </p:sp>
        <p:grpSp>
          <p:nvGrpSpPr>
            <p:cNvPr id="36881" name="Group 6"/>
            <p:cNvGrpSpPr>
              <a:grpSpLocks/>
            </p:cNvGrpSpPr>
            <p:nvPr/>
          </p:nvGrpSpPr>
          <p:grpSpPr bwMode="auto">
            <a:xfrm>
              <a:off x="750" y="1356"/>
              <a:ext cx="4474" cy="1134"/>
              <a:chOff x="750" y="1356"/>
              <a:chExt cx="4474" cy="1134"/>
            </a:xfrm>
          </p:grpSpPr>
          <p:sp>
            <p:nvSpPr>
              <p:cNvPr id="36882" name="AutoShape 7"/>
              <p:cNvSpPr>
                <a:spLocks/>
              </p:cNvSpPr>
              <p:nvPr/>
            </p:nvSpPr>
            <p:spPr bwMode="auto">
              <a:xfrm>
                <a:off x="750" y="1356"/>
                <a:ext cx="114" cy="1041"/>
              </a:xfrm>
              <a:prstGeom prst="leftBrace">
                <a:avLst>
                  <a:gd name="adj1" fmla="val 7609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36883" name="Text Box 8"/>
              <p:cNvSpPr txBox="1">
                <a:spLocks noChangeArrowheads="1"/>
              </p:cNvSpPr>
              <p:nvPr/>
            </p:nvSpPr>
            <p:spPr bwMode="auto">
              <a:xfrm>
                <a:off x="816" y="1567"/>
                <a:ext cx="20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a:solidFill>
                      <a:srgbClr val="FF0000"/>
                    </a:solidFill>
                    <a:latin typeface="楷体_GB2312" pitchFamily="49" charset="-122"/>
                  </a:rPr>
                  <a:t>换向磁极</a:t>
                </a:r>
                <a:r>
                  <a:rPr kumimoji="1" lang="zh-CN" altLang="en-US">
                    <a:latin typeface="楷体_GB2312" pitchFamily="49" charset="-122"/>
                  </a:rPr>
                  <a:t>：改善换向。</a:t>
                </a:r>
              </a:p>
            </p:txBody>
          </p:sp>
          <p:sp>
            <p:nvSpPr>
              <p:cNvPr id="36884" name="Text Box 9"/>
              <p:cNvSpPr txBox="1">
                <a:spLocks noChangeArrowheads="1"/>
              </p:cNvSpPr>
              <p:nvPr/>
            </p:nvSpPr>
            <p:spPr bwMode="auto">
              <a:xfrm>
                <a:off x="812" y="1874"/>
                <a:ext cx="44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a:solidFill>
                      <a:srgbClr val="FF0000"/>
                    </a:solidFill>
                    <a:latin typeface="楷体_GB2312" pitchFamily="49" charset="-122"/>
                  </a:rPr>
                  <a:t>电刷装置</a:t>
                </a:r>
                <a:r>
                  <a:rPr kumimoji="1" lang="zh-CN" altLang="en-US">
                    <a:latin typeface="楷体_GB2312" pitchFamily="49" charset="-122"/>
                  </a:rPr>
                  <a:t>：与换向片配合</a:t>
                </a:r>
                <a:r>
                  <a:rPr kumimoji="1" lang="en-US" altLang="zh-CN">
                    <a:latin typeface="楷体_GB2312" pitchFamily="49" charset="-122"/>
                  </a:rPr>
                  <a:t>,</a:t>
                </a:r>
                <a:r>
                  <a:rPr kumimoji="1" lang="zh-CN" altLang="en-US">
                    <a:latin typeface="楷体_GB2312" pitchFamily="49" charset="-122"/>
                  </a:rPr>
                  <a:t>完成直流与交流的互换</a:t>
                </a:r>
              </a:p>
            </p:txBody>
          </p:sp>
          <p:sp>
            <p:nvSpPr>
              <p:cNvPr id="36885" name="Text Box 10"/>
              <p:cNvSpPr txBox="1">
                <a:spLocks noChangeArrowheads="1"/>
              </p:cNvSpPr>
              <p:nvPr/>
            </p:nvSpPr>
            <p:spPr bwMode="auto">
              <a:xfrm>
                <a:off x="816" y="2202"/>
                <a:ext cx="30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a:solidFill>
                      <a:srgbClr val="FF0000"/>
                    </a:solidFill>
                    <a:latin typeface="楷体_GB2312" pitchFamily="49" charset="-122"/>
                  </a:rPr>
                  <a:t>机座和端盖</a:t>
                </a:r>
                <a:r>
                  <a:rPr kumimoji="1" lang="zh-CN" altLang="en-US">
                    <a:latin typeface="楷体_GB2312" pitchFamily="49" charset="-122"/>
                  </a:rPr>
                  <a:t>：起支撑和固定作用。</a:t>
                </a:r>
              </a:p>
            </p:txBody>
          </p:sp>
        </p:grpSp>
      </p:grpSp>
      <p:grpSp>
        <p:nvGrpSpPr>
          <p:cNvPr id="36868" name="Group 11"/>
          <p:cNvGrpSpPr>
            <a:grpSpLocks/>
          </p:cNvGrpSpPr>
          <p:nvPr/>
        </p:nvGrpSpPr>
        <p:grpSpPr bwMode="auto">
          <a:xfrm>
            <a:off x="365125" y="2214563"/>
            <a:ext cx="895350" cy="3733800"/>
            <a:chOff x="81" y="1536"/>
            <a:chExt cx="873" cy="2352"/>
          </a:xfrm>
        </p:grpSpPr>
        <p:sp>
          <p:nvSpPr>
            <p:cNvPr id="36877" name="AutoShape 12"/>
            <p:cNvSpPr>
              <a:spLocks/>
            </p:cNvSpPr>
            <p:nvPr/>
          </p:nvSpPr>
          <p:spPr bwMode="auto">
            <a:xfrm>
              <a:off x="81" y="1536"/>
              <a:ext cx="389" cy="2352"/>
            </a:xfrm>
            <a:prstGeom prst="leftBrace">
              <a:avLst>
                <a:gd name="adj1" fmla="val 5038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36878" name="Text Box 13"/>
            <p:cNvSpPr txBox="1">
              <a:spLocks noChangeArrowheads="1"/>
            </p:cNvSpPr>
            <p:nvPr/>
          </p:nvSpPr>
          <p:spPr bwMode="auto">
            <a:xfrm>
              <a:off x="424" y="1643"/>
              <a:ext cx="5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a:solidFill>
                    <a:srgbClr val="0000CC"/>
                  </a:solidFill>
                  <a:latin typeface="楷体_GB2312" pitchFamily="49" charset="-122"/>
                </a:rPr>
                <a:t>定子</a:t>
              </a:r>
            </a:p>
          </p:txBody>
        </p:sp>
        <p:sp>
          <p:nvSpPr>
            <p:cNvPr id="36879" name="Text Box 14"/>
            <p:cNvSpPr txBox="1">
              <a:spLocks noChangeArrowheads="1"/>
            </p:cNvSpPr>
            <p:nvPr/>
          </p:nvSpPr>
          <p:spPr bwMode="auto">
            <a:xfrm>
              <a:off x="347" y="3011"/>
              <a:ext cx="5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a:solidFill>
                    <a:srgbClr val="0000CC"/>
                  </a:solidFill>
                  <a:latin typeface="楷体_GB2312" pitchFamily="49" charset="-122"/>
                </a:rPr>
                <a:t>转子</a:t>
              </a:r>
            </a:p>
          </p:txBody>
        </p:sp>
      </p:grpSp>
      <p:grpSp>
        <p:nvGrpSpPr>
          <p:cNvPr id="36869" name="Group 15"/>
          <p:cNvGrpSpPr>
            <a:grpSpLocks/>
          </p:cNvGrpSpPr>
          <p:nvPr/>
        </p:nvGrpSpPr>
        <p:grpSpPr bwMode="auto">
          <a:xfrm>
            <a:off x="1169988" y="3933825"/>
            <a:ext cx="7716837" cy="2101850"/>
            <a:chOff x="693" y="2569"/>
            <a:chExt cx="4861" cy="1324"/>
          </a:xfrm>
        </p:grpSpPr>
        <p:sp>
          <p:nvSpPr>
            <p:cNvPr id="36871" name="AutoShape 16"/>
            <p:cNvSpPr>
              <a:spLocks/>
            </p:cNvSpPr>
            <p:nvPr/>
          </p:nvSpPr>
          <p:spPr bwMode="auto">
            <a:xfrm>
              <a:off x="693" y="2633"/>
              <a:ext cx="240" cy="1200"/>
            </a:xfrm>
            <a:prstGeom prst="leftBrace">
              <a:avLst>
                <a:gd name="adj1" fmla="val 4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p>
          </p:txBody>
        </p:sp>
        <p:sp>
          <p:nvSpPr>
            <p:cNvPr id="36872" name="Text Box 17"/>
            <p:cNvSpPr txBox="1">
              <a:spLocks noChangeArrowheads="1"/>
            </p:cNvSpPr>
            <p:nvPr/>
          </p:nvSpPr>
          <p:spPr bwMode="auto">
            <a:xfrm>
              <a:off x="912" y="2569"/>
              <a:ext cx="41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dirty="0">
                  <a:solidFill>
                    <a:srgbClr val="FF0000"/>
                  </a:solidFill>
                  <a:latin typeface="楷体_GB2312" pitchFamily="49" charset="-122"/>
                </a:rPr>
                <a:t>电枢铁心</a:t>
              </a:r>
              <a:r>
                <a:rPr kumimoji="1" lang="zh-CN" altLang="en-US" dirty="0">
                  <a:latin typeface="楷体_GB2312" pitchFamily="49" charset="-122"/>
                </a:rPr>
                <a:t>：主磁路的一部分，放置电枢绕组。</a:t>
              </a:r>
            </a:p>
          </p:txBody>
        </p:sp>
        <p:sp>
          <p:nvSpPr>
            <p:cNvPr id="36873" name="Text Box 18"/>
            <p:cNvSpPr txBox="1">
              <a:spLocks noChangeArrowheads="1"/>
            </p:cNvSpPr>
            <p:nvPr/>
          </p:nvSpPr>
          <p:spPr bwMode="auto">
            <a:xfrm>
              <a:off x="892" y="2852"/>
              <a:ext cx="46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dirty="0">
                  <a:solidFill>
                    <a:srgbClr val="FF0000"/>
                  </a:solidFill>
                  <a:latin typeface="楷体_GB2312" pitchFamily="49" charset="-122"/>
                </a:rPr>
                <a:t>电枢绕组</a:t>
              </a:r>
              <a:r>
                <a:rPr kumimoji="1" lang="zh-CN" altLang="en-US" dirty="0">
                  <a:latin typeface="楷体_GB2312" pitchFamily="49" charset="-122"/>
                </a:rPr>
                <a:t>：由带绝缘的导线绕制而成，是电路部分。</a:t>
              </a:r>
            </a:p>
          </p:txBody>
        </p:sp>
        <p:sp>
          <p:nvSpPr>
            <p:cNvPr id="36874" name="Text Box 19"/>
            <p:cNvSpPr txBox="1">
              <a:spLocks noChangeArrowheads="1"/>
            </p:cNvSpPr>
            <p:nvPr/>
          </p:nvSpPr>
          <p:spPr bwMode="auto">
            <a:xfrm>
              <a:off x="905" y="3130"/>
              <a:ext cx="45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dirty="0">
                  <a:solidFill>
                    <a:srgbClr val="FF0000"/>
                  </a:solidFill>
                  <a:latin typeface="楷体_GB2312" pitchFamily="49" charset="-122"/>
                </a:rPr>
                <a:t>换向器</a:t>
              </a:r>
              <a:r>
                <a:rPr kumimoji="1" lang="zh-CN" altLang="en-US" dirty="0">
                  <a:latin typeface="楷体_GB2312" pitchFamily="49" charset="-122"/>
                </a:rPr>
                <a:t>：与电刷装置配合</a:t>
              </a:r>
              <a:r>
                <a:rPr kumimoji="1" lang="en-US" altLang="zh-CN" dirty="0">
                  <a:latin typeface="楷体_GB2312" pitchFamily="49" charset="-122"/>
                </a:rPr>
                <a:t>,</a:t>
              </a:r>
              <a:r>
                <a:rPr kumimoji="1" lang="zh-CN" altLang="en-US" dirty="0">
                  <a:latin typeface="楷体_GB2312" pitchFamily="49" charset="-122"/>
                </a:rPr>
                <a:t>完成直流与交流的互换</a:t>
              </a:r>
            </a:p>
          </p:txBody>
        </p:sp>
        <p:sp>
          <p:nvSpPr>
            <p:cNvPr id="36875" name="Text Box 20"/>
            <p:cNvSpPr txBox="1">
              <a:spLocks noChangeArrowheads="1"/>
            </p:cNvSpPr>
            <p:nvPr/>
          </p:nvSpPr>
          <p:spPr bwMode="auto">
            <a:xfrm>
              <a:off x="907" y="3377"/>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dirty="0">
                  <a:solidFill>
                    <a:srgbClr val="FF0000"/>
                  </a:solidFill>
                  <a:latin typeface="楷体_GB2312" pitchFamily="49" charset="-122"/>
                </a:rPr>
                <a:t>转轴</a:t>
              </a:r>
            </a:p>
          </p:txBody>
        </p:sp>
        <p:sp>
          <p:nvSpPr>
            <p:cNvPr id="36876" name="Text Box 21"/>
            <p:cNvSpPr txBox="1">
              <a:spLocks noChangeArrowheads="1"/>
            </p:cNvSpPr>
            <p:nvPr/>
          </p:nvSpPr>
          <p:spPr bwMode="auto">
            <a:xfrm>
              <a:off x="908" y="3605"/>
              <a:ext cx="5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dirty="0">
                  <a:solidFill>
                    <a:srgbClr val="FF0000"/>
                  </a:solidFill>
                  <a:latin typeface="楷体_GB2312" pitchFamily="49" charset="-122"/>
                </a:rPr>
                <a:t>轴承</a:t>
              </a:r>
            </a:p>
          </p:txBody>
        </p:sp>
      </p:grpSp>
    </p:spTree>
    <p:extLst>
      <p:ext uri="{BB962C8B-B14F-4D97-AF65-F5344CB8AC3E}">
        <p14:creationId xmlns:p14="http://schemas.microsoft.com/office/powerpoint/2010/main" val="1500981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755576" y="260648"/>
            <a:ext cx="8064500" cy="4929188"/>
          </a:xfrm>
        </p:spPr>
        <p:txBody>
          <a:bodyPr>
            <a:normAutofit fontScale="77500" lnSpcReduction="20000"/>
          </a:bodyPr>
          <a:lstStyle/>
          <a:p>
            <a:pPr>
              <a:lnSpc>
                <a:spcPct val="135000"/>
              </a:lnSpc>
              <a:buFontTx/>
              <a:buNone/>
            </a:pPr>
            <a:r>
              <a:rPr lang="zh-CN" altLang="en-US" sz="2800" b="1" dirty="0" smtClean="0">
                <a:solidFill>
                  <a:srgbClr val="FF0000"/>
                </a:solidFill>
              </a:rPr>
              <a:t>本节问题：</a:t>
            </a:r>
            <a:endParaRPr lang="en-US" altLang="zh-CN" sz="2800" b="1" dirty="0" smtClean="0">
              <a:solidFill>
                <a:srgbClr val="FF0000"/>
              </a:solidFill>
              <a:latin typeface="楷体_GB2312" pitchFamily="49" charset="-122"/>
              <a:ea typeface="楷体_GB2312" pitchFamily="49" charset="-122"/>
            </a:endParaRPr>
          </a:p>
          <a:p>
            <a:pPr>
              <a:lnSpc>
                <a:spcPct val="200000"/>
              </a:lnSpc>
            </a:pPr>
            <a:r>
              <a:rPr lang="en-US" altLang="zh-CN" sz="2400" b="1" dirty="0" smtClean="0">
                <a:latin typeface="楷体_GB2312" pitchFamily="49" charset="-122"/>
                <a:ea typeface="楷体_GB2312" pitchFamily="49" charset="-122"/>
              </a:rPr>
              <a:t>1.</a:t>
            </a:r>
            <a:r>
              <a:rPr lang="zh-CN" altLang="en-US" sz="2400" b="1" dirty="0" smtClean="0">
                <a:latin typeface="楷体_GB2312" pitchFamily="49" charset="-122"/>
                <a:ea typeface="楷体_GB2312" pitchFamily="49" charset="-122"/>
              </a:rPr>
              <a:t>在直流发电机或电动机中换向器的作用是什么？</a:t>
            </a:r>
          </a:p>
          <a:p>
            <a:pPr algn="just">
              <a:lnSpc>
                <a:spcPct val="200000"/>
              </a:lnSpc>
            </a:pPr>
            <a:r>
              <a:rPr lang="en-US" altLang="zh-CN" sz="2400" b="1" dirty="0" smtClean="0">
                <a:latin typeface="楷体_GB2312" pitchFamily="49" charset="-122"/>
                <a:ea typeface="楷体_GB2312" pitchFamily="49" charset="-122"/>
              </a:rPr>
              <a:t>2.</a:t>
            </a:r>
            <a:r>
              <a:rPr lang="zh-CN" altLang="en-US" sz="2400" b="1" dirty="0" smtClean="0">
                <a:latin typeface="楷体_GB2312" pitchFamily="49" charset="-122"/>
                <a:ea typeface="楷体_GB2312" pitchFamily="49" charset="-122"/>
              </a:rPr>
              <a:t>直流电机中电枢绕组中的电流是直流电还是交流电？</a:t>
            </a:r>
          </a:p>
          <a:p>
            <a:pPr algn="just">
              <a:lnSpc>
                <a:spcPct val="200000"/>
              </a:lnSpc>
            </a:pPr>
            <a:r>
              <a:rPr lang="en-US" altLang="zh-CN" sz="2400" b="1" dirty="0" smtClean="0">
                <a:latin typeface="楷体_GB2312" pitchFamily="49" charset="-122"/>
                <a:ea typeface="楷体_GB2312" pitchFamily="49" charset="-122"/>
              </a:rPr>
              <a:t>3.</a:t>
            </a:r>
            <a:r>
              <a:rPr lang="zh-CN" altLang="en-US" sz="2400" b="1" dirty="0" smtClean="0">
                <a:latin typeface="楷体_GB2312" pitchFamily="49" charset="-122"/>
                <a:ea typeface="楷体_GB2312" pitchFamily="49" charset="-122"/>
              </a:rPr>
              <a:t>电枢绕组指的是定子绕组还是转子绕组？</a:t>
            </a:r>
          </a:p>
          <a:p>
            <a:pPr algn="just">
              <a:lnSpc>
                <a:spcPct val="200000"/>
              </a:lnSpc>
            </a:pPr>
            <a:r>
              <a:rPr lang="en-US" altLang="zh-CN" sz="2400" b="1" dirty="0" smtClean="0">
                <a:latin typeface="楷体_GB2312" pitchFamily="49" charset="-122"/>
                <a:ea typeface="楷体_GB2312" pitchFamily="49" charset="-122"/>
              </a:rPr>
              <a:t>4.</a:t>
            </a:r>
            <a:r>
              <a:rPr lang="zh-CN" altLang="en-US" sz="2400" b="1" dirty="0" smtClean="0">
                <a:latin typeface="楷体_GB2312" pitchFamily="49" charset="-122"/>
                <a:ea typeface="楷体_GB2312" pitchFamily="49" charset="-122"/>
              </a:rPr>
              <a:t>直流电机或者只能作为电动机，或者只能作为发电机运行？</a:t>
            </a:r>
            <a:endParaRPr lang="en-US" altLang="zh-CN" sz="2400" b="1" dirty="0" smtClean="0">
              <a:latin typeface="楷体_GB2312" pitchFamily="49" charset="-122"/>
              <a:ea typeface="楷体_GB2312" pitchFamily="49" charset="-122"/>
            </a:endParaRPr>
          </a:p>
          <a:p>
            <a:pPr algn="just">
              <a:lnSpc>
                <a:spcPct val="200000"/>
              </a:lnSpc>
            </a:pPr>
            <a:r>
              <a:rPr lang="en-US" altLang="zh-CN" sz="2400" b="1" dirty="0" smtClean="0">
                <a:latin typeface="楷体_GB2312" pitchFamily="49" charset="-122"/>
                <a:ea typeface="楷体_GB2312" pitchFamily="49" charset="-122"/>
              </a:rPr>
              <a:t>5.</a:t>
            </a:r>
            <a:r>
              <a:rPr lang="zh-CN" altLang="en-US" sz="2400" b="1" dirty="0" smtClean="0">
                <a:latin typeface="楷体_GB2312" pitchFamily="49" charset="-122"/>
                <a:ea typeface="楷体_GB2312" pitchFamily="49" charset="-122"/>
              </a:rPr>
              <a:t>直流电机运转时电枢</a:t>
            </a:r>
            <a:r>
              <a:rPr lang="zh-CN" altLang="en-US" sz="2400" b="1" dirty="0">
                <a:latin typeface="楷体_GB2312" pitchFamily="49" charset="-122"/>
                <a:ea typeface="楷体_GB2312" pitchFamily="49" charset="-122"/>
              </a:rPr>
              <a:t>铁</a:t>
            </a:r>
            <a:r>
              <a:rPr lang="zh-CN" altLang="en-US" sz="2400" b="1" dirty="0" smtClean="0">
                <a:latin typeface="楷体_GB2312" pitchFamily="49" charset="-122"/>
                <a:ea typeface="楷体_GB2312" pitchFamily="49" charset="-122"/>
              </a:rPr>
              <a:t>芯会产生什么损耗？</a:t>
            </a:r>
            <a:endParaRPr lang="en-US" altLang="zh-CN" sz="2400" b="1" dirty="0" smtClean="0">
              <a:latin typeface="楷体_GB2312" pitchFamily="49" charset="-122"/>
              <a:ea typeface="楷体_GB2312" pitchFamily="49" charset="-122"/>
            </a:endParaRPr>
          </a:p>
          <a:p>
            <a:pPr algn="just">
              <a:lnSpc>
                <a:spcPct val="200000"/>
              </a:lnSpc>
            </a:pPr>
            <a:r>
              <a:rPr lang="en-US" altLang="zh-CN" sz="2400" b="1" dirty="0" smtClean="0">
                <a:latin typeface="楷体_GB2312" pitchFamily="49" charset="-122"/>
                <a:ea typeface="楷体_GB2312" pitchFamily="49" charset="-122"/>
              </a:rPr>
              <a:t>6.</a:t>
            </a:r>
            <a:r>
              <a:rPr lang="zh-CN" altLang="en-US" sz="2400" b="1" dirty="0" smtClean="0">
                <a:latin typeface="楷体_GB2312" pitchFamily="49" charset="-122"/>
                <a:ea typeface="楷体_GB2312" pitchFamily="49" charset="-122"/>
              </a:rPr>
              <a:t>功率级只用一个</a:t>
            </a:r>
            <a:r>
              <a:rPr lang="en-US" altLang="zh-CN" sz="2400" b="1" dirty="0" smtClean="0">
                <a:latin typeface="楷体_GB2312" pitchFamily="49" charset="-122"/>
                <a:ea typeface="楷体_GB2312" pitchFamily="49" charset="-122"/>
              </a:rPr>
              <a:t>NPN</a:t>
            </a:r>
            <a:r>
              <a:rPr lang="zh-CN" altLang="en-US" sz="2400" b="1" dirty="0" smtClean="0">
                <a:latin typeface="楷体_GB2312" pitchFamily="49" charset="-122"/>
                <a:ea typeface="楷体_GB2312" pitchFamily="49" charset="-122"/>
              </a:rPr>
              <a:t>型三级管直接驱动一个直流电机，电机连接于发射结与电源负级之间，请问这个驱动系统有什么功能？缺什么功能？</a:t>
            </a:r>
            <a:endParaRPr lang="en-US" altLang="zh-CN" sz="2400" b="1" dirty="0" smtClean="0">
              <a:latin typeface="楷体_GB2312" pitchFamily="49" charset="-122"/>
              <a:ea typeface="楷体_GB2312" pitchFamily="49" charset="-122"/>
            </a:endParaRPr>
          </a:p>
          <a:p>
            <a:pPr algn="just">
              <a:lnSpc>
                <a:spcPct val="200000"/>
              </a:lnSpc>
            </a:pPr>
            <a:endParaRPr lang="en-US" altLang="zh-CN" sz="2400" b="1" dirty="0" smtClean="0">
              <a:latin typeface="楷体_GB2312" pitchFamily="49" charset="-122"/>
              <a:ea typeface="楷体_GB2312" pitchFamily="49" charset="-122"/>
            </a:endParaRPr>
          </a:p>
        </p:txBody>
      </p:sp>
    </p:spTree>
    <p:extLst>
      <p:ext uri="{BB962C8B-B14F-4D97-AF65-F5344CB8AC3E}">
        <p14:creationId xmlns:p14="http://schemas.microsoft.com/office/powerpoint/2010/main" val="18186558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r>
              <a:rPr lang="zh-CN" altLang="en-US" dirty="0" smtClean="0"/>
              <a:t>图形符号</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07" y="1591104"/>
            <a:ext cx="9042164" cy="371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1968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32" name="Group 11"/>
          <p:cNvGrpSpPr>
            <a:grpSpLocks/>
          </p:cNvGrpSpPr>
          <p:nvPr/>
        </p:nvGrpSpPr>
        <p:grpSpPr bwMode="auto">
          <a:xfrm>
            <a:off x="5292725" y="1844675"/>
            <a:ext cx="3328988" cy="4094163"/>
            <a:chOff x="3272" y="1428"/>
            <a:chExt cx="2365" cy="2512"/>
          </a:xfrm>
        </p:grpSpPr>
        <p:sp>
          <p:nvSpPr>
            <p:cNvPr id="5136" name="Line 12"/>
            <p:cNvSpPr>
              <a:spLocks noChangeShapeType="1"/>
            </p:cNvSpPr>
            <p:nvPr/>
          </p:nvSpPr>
          <p:spPr bwMode="auto">
            <a:xfrm flipV="1">
              <a:off x="3624" y="1524"/>
              <a:ext cx="0" cy="201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37" name="Line 13"/>
            <p:cNvSpPr>
              <a:spLocks noChangeShapeType="1"/>
            </p:cNvSpPr>
            <p:nvPr/>
          </p:nvSpPr>
          <p:spPr bwMode="auto">
            <a:xfrm flipV="1">
              <a:off x="3624" y="3540"/>
              <a:ext cx="1872"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138" name="Freeform 14"/>
            <p:cNvSpPr>
              <a:spLocks/>
            </p:cNvSpPr>
            <p:nvPr/>
          </p:nvSpPr>
          <p:spPr bwMode="auto">
            <a:xfrm>
              <a:off x="3624" y="2148"/>
              <a:ext cx="1584" cy="1392"/>
            </a:xfrm>
            <a:custGeom>
              <a:avLst/>
              <a:gdLst>
                <a:gd name="T0" fmla="*/ 0 w 1296"/>
                <a:gd name="T1" fmla="*/ 2213 h 1104"/>
                <a:gd name="T2" fmla="*/ 1051 w 1296"/>
                <a:gd name="T3" fmla="*/ 385 h 1104"/>
                <a:gd name="T4" fmla="*/ 2366 w 1296"/>
                <a:gd name="T5" fmla="*/ 0 h 1104"/>
                <a:gd name="T6" fmla="*/ 0 60000 65536"/>
                <a:gd name="T7" fmla="*/ 0 60000 65536"/>
                <a:gd name="T8" fmla="*/ 0 60000 65536"/>
                <a:gd name="T9" fmla="*/ 0 w 1296"/>
                <a:gd name="T10" fmla="*/ 0 h 1104"/>
                <a:gd name="T11" fmla="*/ 1296 w 1296"/>
                <a:gd name="T12" fmla="*/ 1104 h 1104"/>
              </a:gdLst>
              <a:ahLst/>
              <a:cxnLst>
                <a:cxn ang="T6">
                  <a:pos x="T0" y="T1"/>
                </a:cxn>
                <a:cxn ang="T7">
                  <a:pos x="T2" y="T3"/>
                </a:cxn>
                <a:cxn ang="T8">
                  <a:pos x="T4" y="T5"/>
                </a:cxn>
              </a:cxnLst>
              <a:rect l="T9" t="T10" r="T11" b="T12"/>
              <a:pathLst>
                <a:path w="1296" h="1104">
                  <a:moveTo>
                    <a:pt x="0" y="1104"/>
                  </a:moveTo>
                  <a:cubicBezTo>
                    <a:pt x="180" y="740"/>
                    <a:pt x="360" y="376"/>
                    <a:pt x="576" y="192"/>
                  </a:cubicBezTo>
                  <a:cubicBezTo>
                    <a:pt x="792" y="8"/>
                    <a:pt x="1176" y="32"/>
                    <a:pt x="1296" y="0"/>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 name="Line 15"/>
            <p:cNvSpPr>
              <a:spLocks noChangeShapeType="1"/>
            </p:cNvSpPr>
            <p:nvPr/>
          </p:nvSpPr>
          <p:spPr bwMode="auto">
            <a:xfrm rot="21482556" flipV="1">
              <a:off x="3588" y="1860"/>
              <a:ext cx="912" cy="1680"/>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 name="Line 16"/>
            <p:cNvSpPr>
              <a:spLocks noChangeShapeType="1"/>
            </p:cNvSpPr>
            <p:nvPr/>
          </p:nvSpPr>
          <p:spPr bwMode="auto">
            <a:xfrm>
              <a:off x="3600" y="2292"/>
              <a:ext cx="912"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 name="Line 17"/>
            <p:cNvSpPr>
              <a:spLocks noChangeShapeType="1"/>
            </p:cNvSpPr>
            <p:nvPr/>
          </p:nvSpPr>
          <p:spPr bwMode="auto">
            <a:xfrm>
              <a:off x="4488" y="2304"/>
              <a:ext cx="0" cy="12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23" name="Object 18"/>
            <p:cNvGraphicFramePr>
              <a:graphicFrameLocks noChangeAspect="1"/>
            </p:cNvGraphicFramePr>
            <p:nvPr/>
          </p:nvGraphicFramePr>
          <p:xfrm>
            <a:off x="4343" y="3528"/>
            <a:ext cx="321" cy="412"/>
          </p:xfrm>
          <a:graphic>
            <a:graphicData uri="http://schemas.openxmlformats.org/presentationml/2006/ole">
              <mc:AlternateContent xmlns:mc="http://schemas.openxmlformats.org/markup-compatibility/2006">
                <mc:Choice xmlns:v="urn:schemas-microsoft-com:vml" Requires="v">
                  <p:oleObj spid="_x0000_s3254" name="公式" r:id="rId3" imgW="253890" imgH="241195" progId="Equation.3">
                    <p:embed/>
                  </p:oleObj>
                </mc:Choice>
                <mc:Fallback>
                  <p:oleObj name="公式" r:id="rId3" imgW="253890"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 y="3528"/>
                          <a:ext cx="321" cy="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4" name="Object 19"/>
            <p:cNvGraphicFramePr>
              <a:graphicFrameLocks noChangeAspect="1"/>
            </p:cNvGraphicFramePr>
            <p:nvPr/>
          </p:nvGraphicFramePr>
          <p:xfrm>
            <a:off x="4800" y="3528"/>
            <a:ext cx="336" cy="412"/>
          </p:xfrm>
          <a:graphic>
            <a:graphicData uri="http://schemas.openxmlformats.org/presentationml/2006/ole">
              <mc:AlternateContent xmlns:mc="http://schemas.openxmlformats.org/markup-compatibility/2006">
                <mc:Choice xmlns:v="urn:schemas-microsoft-com:vml" Requires="v">
                  <p:oleObj spid="_x0000_s3255" name="公式" r:id="rId5" imgW="266469" imgH="241091" progId="Equation.3">
                    <p:embed/>
                  </p:oleObj>
                </mc:Choice>
                <mc:Fallback>
                  <p:oleObj name="公式" r:id="rId5" imgW="266469" imgH="2410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 y="3528"/>
                          <a:ext cx="336" cy="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5" name="Object 20"/>
            <p:cNvGraphicFramePr>
              <a:graphicFrameLocks noChangeAspect="1"/>
            </p:cNvGraphicFramePr>
            <p:nvPr/>
          </p:nvGraphicFramePr>
          <p:xfrm>
            <a:off x="4856" y="3144"/>
            <a:ext cx="320" cy="412"/>
          </p:xfrm>
          <a:graphic>
            <a:graphicData uri="http://schemas.openxmlformats.org/presentationml/2006/ole">
              <mc:AlternateContent xmlns:mc="http://schemas.openxmlformats.org/markup-compatibility/2006">
                <mc:Choice xmlns:v="urn:schemas-microsoft-com:vml" Requires="v">
                  <p:oleObj spid="_x0000_s3256" name="公式" r:id="rId7" imgW="253890" imgH="241195" progId="Equation.3">
                    <p:embed/>
                  </p:oleObj>
                </mc:Choice>
                <mc:Fallback>
                  <p:oleObj name="公式" r:id="rId7" imgW="253890"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6" y="3144"/>
                          <a:ext cx="320" cy="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6" name="Object 21"/>
            <p:cNvGraphicFramePr>
              <a:graphicFrameLocks noChangeAspect="1"/>
            </p:cNvGraphicFramePr>
            <p:nvPr/>
          </p:nvGraphicFramePr>
          <p:xfrm>
            <a:off x="5239" y="3604"/>
            <a:ext cx="398" cy="283"/>
          </p:xfrm>
          <a:graphic>
            <a:graphicData uri="http://schemas.openxmlformats.org/presentationml/2006/ole">
              <mc:AlternateContent xmlns:mc="http://schemas.openxmlformats.org/markup-compatibility/2006">
                <mc:Choice xmlns:v="urn:schemas-microsoft-com:vml" Requires="v">
                  <p:oleObj spid="_x0000_s3257" name="公式" r:id="rId9" imgW="241091" imgH="164957" progId="Equation.3">
                    <p:embed/>
                  </p:oleObj>
                </mc:Choice>
                <mc:Fallback>
                  <p:oleObj name="公式" r:id="rId9" imgW="241091" imgH="16495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9" y="3604"/>
                          <a:ext cx="398"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7" name="Object 22"/>
            <p:cNvGraphicFramePr>
              <a:graphicFrameLocks noChangeAspect="1"/>
            </p:cNvGraphicFramePr>
            <p:nvPr/>
          </p:nvGraphicFramePr>
          <p:xfrm>
            <a:off x="5336" y="3150"/>
            <a:ext cx="240" cy="412"/>
          </p:xfrm>
          <a:graphic>
            <a:graphicData uri="http://schemas.openxmlformats.org/presentationml/2006/ole">
              <mc:AlternateContent xmlns:mc="http://schemas.openxmlformats.org/markup-compatibility/2006">
                <mc:Choice xmlns:v="urn:schemas-microsoft-com:vml" Requires="v">
                  <p:oleObj spid="_x0000_s3258" name="公式" r:id="rId11" imgW="190417" imgH="241195" progId="Equation.3">
                    <p:embed/>
                  </p:oleObj>
                </mc:Choice>
                <mc:Fallback>
                  <p:oleObj name="公式" r:id="rId11" imgW="190417"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6" y="3150"/>
                          <a:ext cx="240" cy="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8" name="Object 23"/>
            <p:cNvGraphicFramePr>
              <a:graphicFrameLocks noChangeAspect="1"/>
            </p:cNvGraphicFramePr>
            <p:nvPr/>
          </p:nvGraphicFramePr>
          <p:xfrm>
            <a:off x="4524" y="2237"/>
            <a:ext cx="208" cy="281"/>
          </p:xfrm>
          <a:graphic>
            <a:graphicData uri="http://schemas.openxmlformats.org/presentationml/2006/ole">
              <mc:AlternateContent xmlns:mc="http://schemas.openxmlformats.org/markup-compatibility/2006">
                <mc:Choice xmlns:v="urn:schemas-microsoft-com:vml" Requires="v">
                  <p:oleObj spid="_x0000_s3259" name="公式" r:id="rId13" imgW="164885" imgH="164885" progId="Equation.3">
                    <p:embed/>
                  </p:oleObj>
                </mc:Choice>
                <mc:Fallback>
                  <p:oleObj name="公式" r:id="rId13" imgW="164885" imgH="16488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4" y="2237"/>
                          <a:ext cx="208"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9" name="Object 24"/>
            <p:cNvGraphicFramePr>
              <a:graphicFrameLocks noChangeAspect="1"/>
            </p:cNvGraphicFramePr>
            <p:nvPr/>
          </p:nvGraphicFramePr>
          <p:xfrm>
            <a:off x="3544" y="3578"/>
            <a:ext cx="160" cy="302"/>
          </p:xfrm>
          <a:graphic>
            <a:graphicData uri="http://schemas.openxmlformats.org/presentationml/2006/ole">
              <mc:AlternateContent xmlns:mc="http://schemas.openxmlformats.org/markup-compatibility/2006">
                <mc:Choice xmlns:v="urn:schemas-microsoft-com:vml" Requires="v">
                  <p:oleObj spid="_x0000_s3260" name="Equation" r:id="rId15" imgW="126725" imgH="177415" progId="Equation.3">
                    <p:embed/>
                  </p:oleObj>
                </mc:Choice>
                <mc:Fallback>
                  <p:oleObj name="Equation" r:id="rId15" imgW="126725" imgH="17741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44" y="3578"/>
                          <a:ext cx="160"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0" name="Object 25"/>
            <p:cNvGraphicFramePr>
              <a:graphicFrameLocks noChangeAspect="1"/>
            </p:cNvGraphicFramePr>
            <p:nvPr/>
          </p:nvGraphicFramePr>
          <p:xfrm>
            <a:off x="3272" y="2046"/>
            <a:ext cx="320" cy="389"/>
          </p:xfrm>
          <a:graphic>
            <a:graphicData uri="http://schemas.openxmlformats.org/presentationml/2006/ole">
              <mc:AlternateContent xmlns:mc="http://schemas.openxmlformats.org/markup-compatibility/2006">
                <mc:Choice xmlns:v="urn:schemas-microsoft-com:vml" Requires="v">
                  <p:oleObj spid="_x0000_s3261" name="Equation" r:id="rId17" imgW="253890" imgH="228501" progId="Equation.3">
                    <p:embed/>
                  </p:oleObj>
                </mc:Choice>
                <mc:Fallback>
                  <p:oleObj name="Equation" r:id="rId17" imgW="253890" imgH="22850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72" y="2046"/>
                          <a:ext cx="320"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 name="Object 26"/>
            <p:cNvGraphicFramePr>
              <a:graphicFrameLocks noChangeAspect="1"/>
            </p:cNvGraphicFramePr>
            <p:nvPr/>
          </p:nvGraphicFramePr>
          <p:xfrm>
            <a:off x="3312" y="1428"/>
            <a:ext cx="272" cy="389"/>
          </p:xfrm>
          <a:graphic>
            <a:graphicData uri="http://schemas.openxmlformats.org/presentationml/2006/ole">
              <mc:AlternateContent xmlns:mc="http://schemas.openxmlformats.org/markup-compatibility/2006">
                <mc:Choice xmlns:v="urn:schemas-microsoft-com:vml" Requires="v">
                  <p:oleObj spid="_x0000_s3262" name="Equation" r:id="rId19" imgW="215806" imgH="228501" progId="Equation.3">
                    <p:embed/>
                  </p:oleObj>
                </mc:Choice>
                <mc:Fallback>
                  <p:oleObj name="Equation" r:id="rId19" imgW="215806" imgH="22850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12" y="1428"/>
                          <a:ext cx="272"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133" name="Group 29"/>
          <p:cNvGrpSpPr>
            <a:grpSpLocks/>
          </p:cNvGrpSpPr>
          <p:nvPr/>
        </p:nvGrpSpPr>
        <p:grpSpPr bwMode="auto">
          <a:xfrm>
            <a:off x="585788" y="1928813"/>
            <a:ext cx="4310062" cy="3786187"/>
            <a:chOff x="130" y="1056"/>
            <a:chExt cx="3002" cy="2385"/>
          </a:xfrm>
        </p:grpSpPr>
        <p:sp>
          <p:nvSpPr>
            <p:cNvPr id="5135" name="Text Box 9"/>
            <p:cNvSpPr txBox="1">
              <a:spLocks noChangeArrowheads="1"/>
            </p:cNvSpPr>
            <p:nvPr/>
          </p:nvSpPr>
          <p:spPr bwMode="auto">
            <a:xfrm>
              <a:off x="130" y="1056"/>
              <a:ext cx="3002" cy="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algn="just" eaLnBrk="1" hangingPunct="1">
                <a:lnSpc>
                  <a:spcPct val="200000"/>
                </a:lnSpc>
                <a:spcBef>
                  <a:spcPct val="50000"/>
                </a:spcBef>
              </a:pPr>
              <a:r>
                <a:rPr kumimoji="1" lang="zh-CN" altLang="en-US" b="0" dirty="0">
                  <a:latin typeface="Times New Roman" pitchFamily="18" charset="0"/>
                  <a:ea typeface="宋体" charset="-122"/>
                </a:rPr>
                <a:t>        </a:t>
              </a:r>
              <a:r>
                <a:rPr kumimoji="1" lang="zh-CN" altLang="en-US" dirty="0">
                  <a:latin typeface="楷体_GB2312" pitchFamily="49" charset="-122"/>
                </a:rPr>
                <a:t>为了经济、合理地利用材料，一般直流电机额定运行时，额定磁通   设定在图中</a:t>
              </a:r>
              <a:r>
                <a:rPr kumimoji="1" lang="en-US" altLang="zh-CN" dirty="0">
                  <a:solidFill>
                    <a:srgbClr val="FF0000"/>
                  </a:solidFill>
                  <a:latin typeface="楷体_GB2312" pitchFamily="49" charset="-122"/>
                </a:rPr>
                <a:t>A</a:t>
              </a:r>
              <a:r>
                <a:rPr kumimoji="1" lang="zh-CN" altLang="en-US" dirty="0">
                  <a:solidFill>
                    <a:srgbClr val="FF0000"/>
                  </a:solidFill>
                  <a:latin typeface="楷体_GB2312" pitchFamily="49" charset="-122"/>
                </a:rPr>
                <a:t>点</a:t>
              </a:r>
              <a:r>
                <a:rPr kumimoji="1" lang="zh-CN" altLang="en-US" dirty="0">
                  <a:latin typeface="楷体_GB2312" pitchFamily="49" charset="-122"/>
                </a:rPr>
                <a:t>，即在磁化特性曲线开始进入饱和区的位置。</a:t>
              </a:r>
            </a:p>
          </p:txBody>
        </p:sp>
        <p:graphicFrame>
          <p:nvGraphicFramePr>
            <p:cNvPr id="5122" name="Object 10"/>
            <p:cNvGraphicFramePr>
              <a:graphicFrameLocks noChangeAspect="1"/>
            </p:cNvGraphicFramePr>
            <p:nvPr/>
          </p:nvGraphicFramePr>
          <p:xfrm>
            <a:off x="1101" y="2129"/>
            <a:ext cx="322" cy="272"/>
          </p:xfrm>
          <a:graphic>
            <a:graphicData uri="http://schemas.openxmlformats.org/presentationml/2006/ole">
              <mc:AlternateContent xmlns:mc="http://schemas.openxmlformats.org/markup-compatibility/2006">
                <mc:Choice xmlns:v="urn:schemas-microsoft-com:vml" Requires="v">
                  <p:oleObj spid="_x0000_s3263" name="公式" r:id="rId21" imgW="241091" imgH="215713" progId="Equation.3">
                    <p:embed/>
                  </p:oleObj>
                </mc:Choice>
                <mc:Fallback>
                  <p:oleObj name="公式" r:id="rId21" imgW="241091" imgH="215713"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01" y="2129"/>
                          <a:ext cx="32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34" name="Rectangle 2"/>
          <p:cNvSpPr>
            <a:spLocks noChangeArrowheads="1"/>
          </p:cNvSpPr>
          <p:nvPr/>
        </p:nvSpPr>
        <p:spPr bwMode="auto">
          <a:xfrm>
            <a:off x="323850" y="2603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zh-CN" altLang="en-US" sz="3200" dirty="0" smtClean="0">
                <a:solidFill>
                  <a:schemeClr val="tx2"/>
                </a:solidFill>
                <a:latin typeface="楷体_GB2312" pitchFamily="49" charset="-122"/>
              </a:rPr>
              <a:t>直流电机</a:t>
            </a:r>
            <a:r>
              <a:rPr lang="zh-CN" altLang="en-US" sz="3200" dirty="0">
                <a:solidFill>
                  <a:schemeClr val="tx2"/>
                </a:solidFill>
                <a:latin typeface="楷体_GB2312" pitchFamily="49" charset="-122"/>
              </a:rPr>
              <a:t>的磁场</a:t>
            </a:r>
          </a:p>
        </p:txBody>
      </p:sp>
    </p:spTree>
    <p:extLst>
      <p:ext uri="{BB962C8B-B14F-4D97-AF65-F5344CB8AC3E}">
        <p14:creationId xmlns:p14="http://schemas.microsoft.com/office/powerpoint/2010/main" val="1709045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hlinkClick r:id="rId2" action="ppaction://hlinksldjump"/>
          </p:cNvPr>
          <p:cNvSpPr txBox="1">
            <a:spLocks noChangeArrowheads="1"/>
          </p:cNvSpPr>
          <p:nvPr/>
        </p:nvSpPr>
        <p:spPr bwMode="auto">
          <a:xfrm>
            <a:off x="499159" y="332656"/>
            <a:ext cx="66479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600" dirty="0" smtClean="0">
                <a:latin typeface="楷体_GB2312" pitchFamily="49" charset="-122"/>
                <a:ea typeface="楷体_GB2312" pitchFamily="49" charset="-122"/>
              </a:rPr>
              <a:t>1.4 </a:t>
            </a:r>
            <a:r>
              <a:rPr lang="zh-CN" altLang="en-US" sz="3600" dirty="0" smtClean="0">
                <a:latin typeface="楷体_GB2312" pitchFamily="49" charset="-122"/>
                <a:ea typeface="楷体_GB2312" pitchFamily="49" charset="-122"/>
              </a:rPr>
              <a:t>电机磁场、电枢反应与换向</a:t>
            </a:r>
            <a:endParaRPr lang="zh-CN" altLang="en-US" sz="3600" dirty="0">
              <a:latin typeface="楷体_GB2312" pitchFamily="49" charset="-122"/>
              <a:ea typeface="楷体_GB2312" pitchFamily="49" charset="-122"/>
            </a:endParaRPr>
          </a:p>
        </p:txBody>
      </p:sp>
      <p:sp>
        <p:nvSpPr>
          <p:cNvPr id="18" name="矩形 17"/>
          <p:cNvSpPr/>
          <p:nvPr/>
        </p:nvSpPr>
        <p:spPr>
          <a:xfrm>
            <a:off x="179513" y="3380170"/>
            <a:ext cx="1927035" cy="369332"/>
          </a:xfrm>
          <a:prstGeom prst="rect">
            <a:avLst/>
          </a:prstGeom>
        </p:spPr>
        <p:txBody>
          <a:bodyPr wrap="square">
            <a:spAutoFit/>
          </a:bodyPr>
          <a:lstStyle/>
          <a:p>
            <a:r>
              <a:rPr lang="zh-CN" altLang="zh-CN" dirty="0"/>
              <a:t>（</a:t>
            </a:r>
            <a:r>
              <a:rPr lang="en-US" altLang="zh-CN" dirty="0"/>
              <a:t>a</a:t>
            </a:r>
            <a:r>
              <a:rPr lang="zh-CN" altLang="zh-CN" dirty="0"/>
              <a:t>）主磁极</a:t>
            </a:r>
            <a:r>
              <a:rPr lang="zh-CN" altLang="zh-CN" dirty="0" smtClean="0"/>
              <a:t>磁场</a:t>
            </a:r>
            <a:endParaRPr lang="zh-CN" altLang="en-US" dirty="0"/>
          </a:p>
        </p:txBody>
      </p:sp>
      <p:pic>
        <p:nvPicPr>
          <p:cNvPr id="71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987" y="1294194"/>
            <a:ext cx="223837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334093" y="4077072"/>
            <a:ext cx="8033281" cy="1477328"/>
          </a:xfrm>
          <a:prstGeom prst="rect">
            <a:avLst/>
          </a:prstGeom>
        </p:spPr>
        <p:txBody>
          <a:bodyPr wrap="square">
            <a:spAutoFit/>
          </a:bodyPr>
          <a:lstStyle/>
          <a:p>
            <a:r>
              <a:rPr lang="zh-CN" altLang="zh-CN" dirty="0"/>
              <a:t>电机的气隙磁场是电机主磁极磁场与电枢磁场的合成称为</a:t>
            </a:r>
            <a:r>
              <a:rPr lang="zh-CN" altLang="zh-CN" b="1" dirty="0"/>
              <a:t>电枢反应</a:t>
            </a:r>
            <a:r>
              <a:rPr lang="zh-CN" altLang="zh-CN" dirty="0"/>
              <a:t>。</a:t>
            </a:r>
            <a:r>
              <a:rPr lang="zh-CN" altLang="zh-CN" b="1" dirty="0"/>
              <a:t>电枢反应的结果是总的磁场要小于主磁场，或说电枢反应有去磁作用</a:t>
            </a:r>
            <a:r>
              <a:rPr lang="zh-CN" altLang="zh-CN" dirty="0"/>
              <a:t>。由于电枢反应，气隙磁场发生了斜扭，气隙磁场的几何中性面与物理中性面不再重合，</a:t>
            </a:r>
            <a:r>
              <a:rPr lang="zh-CN" altLang="zh-CN" b="1" dirty="0"/>
              <a:t>电枢反应的第二个现象是气隙磁场的物理中性面逆着电机运转方向转动了一个角度</a:t>
            </a:r>
            <a:r>
              <a:rPr lang="zh-CN" altLang="zh-CN" dirty="0"/>
              <a:t>。原来几何中性面出由于磁场扭曲导致磁场不再是零。</a:t>
            </a:r>
            <a:endParaRPr lang="zh-CN" altLang="en-US" dirty="0"/>
          </a:p>
        </p:txBody>
      </p:sp>
      <p:sp>
        <p:nvSpPr>
          <p:cNvPr id="20" name="矩形 19"/>
          <p:cNvSpPr/>
          <p:nvPr/>
        </p:nvSpPr>
        <p:spPr>
          <a:xfrm>
            <a:off x="499159" y="5733256"/>
            <a:ext cx="5581977" cy="461665"/>
          </a:xfrm>
          <a:prstGeom prst="rect">
            <a:avLst/>
          </a:prstGeom>
        </p:spPr>
        <p:txBody>
          <a:bodyPr wrap="none">
            <a:spAutoFit/>
          </a:bodyPr>
          <a:lstStyle/>
          <a:p>
            <a:r>
              <a:rPr lang="zh-CN" altLang="zh-CN" sz="2400" b="1" dirty="0"/>
              <a:t>这个电流从</a:t>
            </a:r>
            <a:r>
              <a:rPr lang="en-US" altLang="zh-CN" sz="2400" b="1" dirty="0" err="1"/>
              <a:t>i</a:t>
            </a:r>
            <a:r>
              <a:rPr lang="en-US" altLang="zh-CN" sz="2400" b="1" baseline="-25000" dirty="0" err="1"/>
              <a:t>a</a:t>
            </a:r>
            <a:r>
              <a:rPr lang="zh-CN" altLang="zh-CN" sz="2400" b="1" dirty="0"/>
              <a:t>至</a:t>
            </a:r>
            <a:r>
              <a:rPr lang="en-US" altLang="zh-CN" sz="2400" b="1" dirty="0"/>
              <a:t>-</a:t>
            </a:r>
            <a:r>
              <a:rPr lang="en-US" altLang="zh-CN" sz="2400" b="1" dirty="0" err="1"/>
              <a:t>i</a:t>
            </a:r>
            <a:r>
              <a:rPr lang="en-US" altLang="zh-CN" sz="2400" b="1" baseline="-25000" dirty="0" err="1"/>
              <a:t>a</a:t>
            </a:r>
            <a:r>
              <a:rPr lang="zh-CN" altLang="zh-CN" sz="2400" b="1" dirty="0"/>
              <a:t>变化过程称为换向过程</a:t>
            </a:r>
            <a:endParaRPr lang="zh-CN" altLang="en-US" sz="2400"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8037" y="1294195"/>
            <a:ext cx="205740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6660232" y="3384962"/>
            <a:ext cx="1785130" cy="369332"/>
          </a:xfrm>
          <a:prstGeom prst="rect">
            <a:avLst/>
          </a:prstGeom>
        </p:spPr>
        <p:txBody>
          <a:bodyPr wrap="square">
            <a:spAutoFit/>
          </a:bodyPr>
          <a:lstStyle/>
          <a:p>
            <a:r>
              <a:rPr lang="en-US" altLang="zh-CN" dirty="0" smtClean="0"/>
              <a:t>4</a:t>
            </a:r>
            <a:r>
              <a:rPr lang="zh-CN" altLang="en-US" dirty="0" smtClean="0"/>
              <a:t>极电机（</a:t>
            </a:r>
            <a:r>
              <a:rPr lang="en-US" altLang="zh-CN" dirty="0" smtClean="0"/>
              <a:t>P=2</a:t>
            </a:r>
            <a:r>
              <a:rPr lang="zh-CN" altLang="en-US" dirty="0" smtClean="0"/>
              <a:t>）</a:t>
            </a:r>
            <a:endParaRPr lang="zh-CN" altLang="en-US" dirty="0"/>
          </a:p>
        </p:txBody>
      </p:sp>
      <p:sp>
        <p:nvSpPr>
          <p:cNvPr id="2" name="矩形 1"/>
          <p:cNvSpPr/>
          <p:nvPr/>
        </p:nvSpPr>
        <p:spPr>
          <a:xfrm>
            <a:off x="3676145" y="3429000"/>
            <a:ext cx="2129109" cy="369332"/>
          </a:xfrm>
          <a:prstGeom prst="rect">
            <a:avLst/>
          </a:prstGeom>
        </p:spPr>
        <p:txBody>
          <a:bodyPr wrap="none">
            <a:spAutoFit/>
          </a:bodyPr>
          <a:lstStyle/>
          <a:p>
            <a:r>
              <a:rPr lang="zh-CN" altLang="zh-CN" dirty="0"/>
              <a:t>（</a:t>
            </a:r>
            <a:r>
              <a:rPr lang="en-US" altLang="zh-CN" dirty="0"/>
              <a:t>c</a:t>
            </a:r>
            <a:r>
              <a:rPr lang="zh-CN" altLang="zh-CN" dirty="0"/>
              <a:t>）合成气隙磁场</a:t>
            </a:r>
            <a:endParaRPr lang="zh-CN" altLang="en-US" dirty="0"/>
          </a:p>
        </p:txBody>
      </p:sp>
      <p:sp>
        <p:nvSpPr>
          <p:cNvPr id="3" name="矩形 2"/>
          <p:cNvSpPr/>
          <p:nvPr/>
        </p:nvSpPr>
        <p:spPr>
          <a:xfrm>
            <a:off x="1917981" y="3429000"/>
            <a:ext cx="1691489" cy="369332"/>
          </a:xfrm>
          <a:prstGeom prst="rect">
            <a:avLst/>
          </a:prstGeom>
        </p:spPr>
        <p:txBody>
          <a:bodyPr wrap="none">
            <a:spAutoFit/>
          </a:bodyPr>
          <a:lstStyle/>
          <a:p>
            <a:r>
              <a:rPr lang="zh-CN" altLang="zh-CN" dirty="0"/>
              <a:t>（</a:t>
            </a:r>
            <a:r>
              <a:rPr lang="en-US" altLang="zh-CN" dirty="0"/>
              <a:t>b</a:t>
            </a:r>
            <a:r>
              <a:rPr lang="zh-CN" altLang="zh-CN" dirty="0"/>
              <a:t>）电枢磁场</a:t>
            </a:r>
            <a:endParaRPr lang="zh-CN" altLang="en-US" dirty="0"/>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631" y="1124744"/>
            <a:ext cx="16573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1186656"/>
            <a:ext cx="16764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95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 calcmode="lin" valueType="num">
                                      <p:cBhvr additive="base">
                                        <p:cTn id="14" dur="500" fill="hold"/>
                                        <p:tgtEl>
                                          <p:spTgt spid="7172"/>
                                        </p:tgtEl>
                                        <p:attrNameLst>
                                          <p:attrName>ppt_x</p:attrName>
                                        </p:attrNameLst>
                                      </p:cBhvr>
                                      <p:tavLst>
                                        <p:tav tm="0">
                                          <p:val>
                                            <p:strVal val="#ppt_x"/>
                                          </p:val>
                                        </p:tav>
                                        <p:tav tm="100000">
                                          <p:val>
                                            <p:strVal val="#ppt_x"/>
                                          </p:val>
                                        </p:tav>
                                      </p:tavLst>
                                    </p:anim>
                                    <p:anim calcmode="lin" valueType="num">
                                      <p:cBhvr additive="base">
                                        <p:cTn id="15"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173"/>
                                        </p:tgtEl>
                                        <p:attrNameLst>
                                          <p:attrName>style.visibility</p:attrName>
                                        </p:attrNameLst>
                                      </p:cBhvr>
                                      <p:to>
                                        <p:strVal val="visible"/>
                                      </p:to>
                                    </p:set>
                                    <p:anim calcmode="lin" valueType="num">
                                      <p:cBhvr additive="base">
                                        <p:cTn id="26" dur="500" fill="hold"/>
                                        <p:tgtEl>
                                          <p:spTgt spid="7173"/>
                                        </p:tgtEl>
                                        <p:attrNameLst>
                                          <p:attrName>ppt_x</p:attrName>
                                        </p:attrNameLst>
                                      </p:cBhvr>
                                      <p:tavLst>
                                        <p:tav tm="0">
                                          <p:val>
                                            <p:strVal val="#ppt_x"/>
                                          </p:val>
                                        </p:tav>
                                        <p:tav tm="100000">
                                          <p:val>
                                            <p:strVal val="#ppt_x"/>
                                          </p:val>
                                        </p:tav>
                                      </p:tavLst>
                                    </p:anim>
                                    <p:anim calcmode="lin" valueType="num">
                                      <p:cBhvr additive="base">
                                        <p:cTn id="27"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171"/>
                                        </p:tgtEl>
                                        <p:attrNameLst>
                                          <p:attrName>style.visibility</p:attrName>
                                        </p:attrNameLst>
                                      </p:cBhvr>
                                      <p:to>
                                        <p:strVal val="visible"/>
                                      </p:to>
                                    </p:set>
                                    <p:anim calcmode="lin" valueType="num">
                                      <p:cBhvr additive="base">
                                        <p:cTn id="38" dur="500" fill="hold"/>
                                        <p:tgtEl>
                                          <p:spTgt spid="7171"/>
                                        </p:tgtEl>
                                        <p:attrNameLst>
                                          <p:attrName>ppt_x</p:attrName>
                                        </p:attrNameLst>
                                      </p:cBhvr>
                                      <p:tavLst>
                                        <p:tav tm="0">
                                          <p:val>
                                            <p:strVal val="#ppt_x"/>
                                          </p:val>
                                        </p:tav>
                                        <p:tav tm="100000">
                                          <p:val>
                                            <p:strVal val="#ppt_x"/>
                                          </p:val>
                                        </p:tav>
                                      </p:tavLst>
                                    </p:anim>
                                    <p:anim calcmode="lin" valueType="num">
                                      <p:cBhvr additive="base">
                                        <p:cTn id="39"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7182"/>
                                        </p:tgtEl>
                                        <p:attrNameLst>
                                          <p:attrName>style.visibility</p:attrName>
                                        </p:attrNameLst>
                                      </p:cBhvr>
                                      <p:to>
                                        <p:strVal val="visible"/>
                                      </p:to>
                                    </p:set>
                                    <p:animEffect transition="in" filter="fade">
                                      <p:cBhvr>
                                        <p:cTn id="51" dur="1000"/>
                                        <p:tgtEl>
                                          <p:spTgt spid="7182"/>
                                        </p:tgtEl>
                                      </p:cBhvr>
                                    </p:animEffect>
                                    <p:anim calcmode="lin" valueType="num">
                                      <p:cBhvr>
                                        <p:cTn id="52" dur="1000" fill="hold"/>
                                        <p:tgtEl>
                                          <p:spTgt spid="7182"/>
                                        </p:tgtEl>
                                        <p:attrNameLst>
                                          <p:attrName>ppt_x</p:attrName>
                                        </p:attrNameLst>
                                      </p:cBhvr>
                                      <p:tavLst>
                                        <p:tav tm="0">
                                          <p:val>
                                            <p:strVal val="#ppt_x"/>
                                          </p:val>
                                        </p:tav>
                                        <p:tav tm="100000">
                                          <p:val>
                                            <p:strVal val="#ppt_x"/>
                                          </p:val>
                                        </p:tav>
                                      </p:tavLst>
                                    </p:anim>
                                    <p:anim calcmode="lin" valueType="num">
                                      <p:cBhvr>
                                        <p:cTn id="53" dur="1000" fill="hold"/>
                                        <p:tgtEl>
                                          <p:spTgt spid="718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1000"/>
                                        <p:tgtEl>
                                          <p:spTgt spid="20"/>
                                        </p:tgtEl>
                                      </p:cBhvr>
                                    </p:animEffect>
                                    <p:anim calcmode="lin" valueType="num">
                                      <p:cBhvr>
                                        <p:cTn id="66" dur="1000" fill="hold"/>
                                        <p:tgtEl>
                                          <p:spTgt spid="20"/>
                                        </p:tgtEl>
                                        <p:attrNameLst>
                                          <p:attrName>ppt_x</p:attrName>
                                        </p:attrNameLst>
                                      </p:cBhvr>
                                      <p:tavLst>
                                        <p:tav tm="0">
                                          <p:val>
                                            <p:strVal val="#ppt_x"/>
                                          </p:val>
                                        </p:tav>
                                        <p:tav tm="100000">
                                          <p:val>
                                            <p:strVal val="#ppt_x"/>
                                          </p:val>
                                        </p:tav>
                                      </p:tavLst>
                                    </p:anim>
                                    <p:anim calcmode="lin" valueType="num">
                                      <p:cBhvr>
                                        <p:cTn id="6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0" grpId="0"/>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8" name="Text Box 2"/>
          <p:cNvSpPr txBox="1">
            <a:spLocks noChangeArrowheads="1"/>
          </p:cNvSpPr>
          <p:nvPr/>
        </p:nvSpPr>
        <p:spPr bwMode="auto">
          <a:xfrm>
            <a:off x="250825" y="1052513"/>
            <a:ext cx="3222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lang="zh-CN" altLang="en-US" sz="2800">
                <a:latin typeface="楷体_GB2312" pitchFamily="49" charset="-122"/>
              </a:rPr>
              <a:t>换向概述</a:t>
            </a:r>
          </a:p>
        </p:txBody>
      </p:sp>
      <p:sp>
        <p:nvSpPr>
          <p:cNvPr id="167940" name="Text Box 4"/>
          <p:cNvSpPr txBox="1">
            <a:spLocks noChangeArrowheads="1"/>
          </p:cNvSpPr>
          <p:nvPr/>
        </p:nvSpPr>
        <p:spPr bwMode="auto">
          <a:xfrm>
            <a:off x="0" y="2565400"/>
            <a:ext cx="5791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b="0">
                <a:latin typeface="Times New Roman" pitchFamily="18" charset="0"/>
                <a:ea typeface="宋体" charset="-122"/>
              </a:rPr>
              <a:t>        </a:t>
            </a:r>
            <a:r>
              <a:rPr kumimoji="1" lang="zh-CN" altLang="en-US">
                <a:latin typeface="Times New Roman" pitchFamily="18" charset="0"/>
              </a:rPr>
              <a:t>为了分析方便假定换向片的宽度等于电刷的宽度。</a:t>
            </a:r>
          </a:p>
        </p:txBody>
      </p:sp>
      <p:sp>
        <p:nvSpPr>
          <p:cNvPr id="8220" name="Text Box 5"/>
          <p:cNvSpPr txBox="1">
            <a:spLocks noChangeArrowheads="1"/>
          </p:cNvSpPr>
          <p:nvPr/>
        </p:nvSpPr>
        <p:spPr bwMode="auto">
          <a:xfrm>
            <a:off x="250825" y="1628775"/>
            <a:ext cx="85613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b="0">
                <a:latin typeface="宋体" charset="-122"/>
                <a:ea typeface="宋体" charset="-122"/>
              </a:rPr>
              <a:t>    </a:t>
            </a:r>
            <a:r>
              <a:rPr kumimoji="1" lang="zh-CN" altLang="en-US">
                <a:latin typeface="楷体_GB2312" pitchFamily="49" charset="-122"/>
              </a:rPr>
              <a:t>直流电机的某一个元件经过电刷，从一条支路换到另一条支路时</a:t>
            </a:r>
            <a:r>
              <a:rPr kumimoji="1" lang="en-US" altLang="zh-CN">
                <a:latin typeface="楷体_GB2312" pitchFamily="49" charset="-122"/>
              </a:rPr>
              <a:t>,</a:t>
            </a:r>
            <a:r>
              <a:rPr kumimoji="1" lang="zh-CN" altLang="en-US">
                <a:latin typeface="楷体_GB2312" pitchFamily="49" charset="-122"/>
              </a:rPr>
              <a:t>元件里的电流方向改变，即</a:t>
            </a:r>
            <a:r>
              <a:rPr kumimoji="1" lang="zh-CN" altLang="en-US" u="sng">
                <a:latin typeface="楷体_GB2312" pitchFamily="49" charset="-122"/>
              </a:rPr>
              <a:t>换向</a:t>
            </a:r>
            <a:r>
              <a:rPr kumimoji="1" lang="zh-CN" altLang="en-US">
                <a:latin typeface="楷体_GB2312" pitchFamily="49" charset="-122"/>
              </a:rPr>
              <a:t>。</a:t>
            </a:r>
          </a:p>
        </p:txBody>
      </p:sp>
      <p:sp>
        <p:nvSpPr>
          <p:cNvPr id="167942" name="Text Box 6"/>
          <p:cNvSpPr txBox="1">
            <a:spLocks noChangeArrowheads="1"/>
          </p:cNvSpPr>
          <p:nvPr/>
        </p:nvSpPr>
        <p:spPr bwMode="auto">
          <a:xfrm>
            <a:off x="0" y="4349750"/>
            <a:ext cx="571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b="0">
                <a:latin typeface="Times New Roman" pitchFamily="18" charset="0"/>
                <a:ea typeface="宋体" charset="-122"/>
              </a:rPr>
              <a:t>        </a:t>
            </a:r>
            <a:r>
              <a:rPr kumimoji="1" lang="zh-CN" altLang="en-US">
                <a:latin typeface="楷体_GB2312" pitchFamily="49" charset="-122"/>
              </a:rPr>
              <a:t>电枢移到电刷与换向片</a:t>
            </a:r>
            <a:r>
              <a:rPr kumimoji="1" lang="en-US" altLang="zh-CN">
                <a:latin typeface="楷体_GB2312" pitchFamily="49" charset="-122"/>
              </a:rPr>
              <a:t>2</a:t>
            </a:r>
            <a:r>
              <a:rPr kumimoji="1" lang="zh-CN" altLang="en-US">
                <a:latin typeface="楷体_GB2312" pitchFamily="49" charset="-122"/>
              </a:rPr>
              <a:t>接触时，元件</a:t>
            </a:r>
            <a:r>
              <a:rPr kumimoji="1" lang="en-US" altLang="zh-CN">
                <a:latin typeface="楷体_GB2312" pitchFamily="49" charset="-122"/>
              </a:rPr>
              <a:t>1</a:t>
            </a:r>
            <a:r>
              <a:rPr kumimoji="1" lang="zh-CN" altLang="en-US">
                <a:latin typeface="楷体_GB2312" pitchFamily="49" charset="-122"/>
              </a:rPr>
              <a:t>的被短路，电流被分流。</a:t>
            </a:r>
          </a:p>
        </p:txBody>
      </p:sp>
      <p:grpSp>
        <p:nvGrpSpPr>
          <p:cNvPr id="2" name="Group 7"/>
          <p:cNvGrpSpPr>
            <a:grpSpLocks/>
          </p:cNvGrpSpPr>
          <p:nvPr/>
        </p:nvGrpSpPr>
        <p:grpSpPr bwMode="auto">
          <a:xfrm>
            <a:off x="52388" y="3413125"/>
            <a:ext cx="5486400" cy="890588"/>
            <a:chOff x="0" y="2238"/>
            <a:chExt cx="3456" cy="561"/>
          </a:xfrm>
        </p:grpSpPr>
        <p:sp>
          <p:nvSpPr>
            <p:cNvPr id="8285" name="Text Box 8"/>
            <p:cNvSpPr txBox="1">
              <a:spLocks noChangeArrowheads="1"/>
            </p:cNvSpPr>
            <p:nvPr/>
          </p:nvSpPr>
          <p:spPr bwMode="auto">
            <a:xfrm>
              <a:off x="0" y="2238"/>
              <a:ext cx="345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b="0" dirty="0">
                  <a:latin typeface="Times New Roman" pitchFamily="18" charset="0"/>
                  <a:ea typeface="宋体" charset="-122"/>
                </a:rPr>
                <a:t>       </a:t>
              </a:r>
              <a:r>
                <a:rPr kumimoji="1" lang="zh-CN" altLang="en-US" dirty="0">
                  <a:latin typeface="楷体_GB2312" pitchFamily="49" charset="-122"/>
                </a:rPr>
                <a:t>电刷与换向片</a:t>
              </a:r>
              <a:r>
                <a:rPr kumimoji="1" lang="en-US" altLang="zh-CN" dirty="0">
                  <a:latin typeface="楷体_GB2312" pitchFamily="49" charset="-122"/>
                </a:rPr>
                <a:t>1</a:t>
              </a:r>
              <a:r>
                <a:rPr kumimoji="1" lang="zh-CN" altLang="en-US" dirty="0">
                  <a:latin typeface="楷体_GB2312" pitchFamily="49" charset="-122"/>
                </a:rPr>
                <a:t>接触时，元件</a:t>
              </a:r>
              <a:r>
                <a:rPr kumimoji="1" lang="en-US" altLang="zh-CN" dirty="0">
                  <a:latin typeface="楷体_GB2312" pitchFamily="49" charset="-122"/>
                </a:rPr>
                <a:t>1 </a:t>
              </a:r>
              <a:r>
                <a:rPr kumimoji="1" lang="zh-CN" altLang="en-US" dirty="0">
                  <a:latin typeface="楷体_GB2312" pitchFamily="49" charset="-122"/>
                </a:rPr>
                <a:t>中的电流方向如图所示，大小为</a:t>
              </a:r>
              <a:r>
                <a:rPr kumimoji="1" lang="zh-CN" altLang="en-US" b="0" dirty="0">
                  <a:latin typeface="Times New Roman" pitchFamily="18" charset="0"/>
                  <a:ea typeface="宋体" charset="-122"/>
                </a:rPr>
                <a:t>             。</a:t>
              </a:r>
            </a:p>
          </p:txBody>
        </p:sp>
        <p:graphicFrame>
          <p:nvGraphicFramePr>
            <p:cNvPr id="8217" name="Object 9"/>
            <p:cNvGraphicFramePr>
              <a:graphicFrameLocks noChangeAspect="1"/>
            </p:cNvGraphicFramePr>
            <p:nvPr/>
          </p:nvGraphicFramePr>
          <p:xfrm>
            <a:off x="2365" y="2463"/>
            <a:ext cx="574" cy="336"/>
          </p:xfrm>
          <a:graphic>
            <a:graphicData uri="http://schemas.openxmlformats.org/presentationml/2006/ole">
              <mc:AlternateContent xmlns:mc="http://schemas.openxmlformats.org/markup-compatibility/2006">
                <mc:Choice xmlns:v="urn:schemas-microsoft-com:vml" Requires="v">
                  <p:oleObj spid="_x0000_s5302" name="公式" r:id="rId3" imgW="342751" imgH="228501" progId="Equation.3">
                    <p:embed/>
                  </p:oleObj>
                </mc:Choice>
                <mc:Fallback>
                  <p:oleObj name="公式" r:id="rId3" imgW="342751"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 y="2463"/>
                          <a:ext cx="57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
          <p:cNvGrpSpPr>
            <a:grpSpLocks/>
          </p:cNvGrpSpPr>
          <p:nvPr/>
        </p:nvGrpSpPr>
        <p:grpSpPr bwMode="auto">
          <a:xfrm>
            <a:off x="49213" y="5305425"/>
            <a:ext cx="5715000" cy="901700"/>
            <a:chOff x="0" y="3416"/>
            <a:chExt cx="3600" cy="568"/>
          </a:xfrm>
        </p:grpSpPr>
        <p:sp>
          <p:nvSpPr>
            <p:cNvPr id="8284" name="Text Box 11"/>
            <p:cNvSpPr txBox="1">
              <a:spLocks noChangeArrowheads="1"/>
            </p:cNvSpPr>
            <p:nvPr/>
          </p:nvSpPr>
          <p:spPr bwMode="auto">
            <a:xfrm>
              <a:off x="0" y="3416"/>
              <a:ext cx="36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b="0">
                  <a:latin typeface="Times New Roman" pitchFamily="18" charset="0"/>
                  <a:ea typeface="宋体" charset="-122"/>
                </a:rPr>
                <a:t>        </a:t>
              </a:r>
              <a:r>
                <a:rPr kumimoji="1" lang="zh-CN" altLang="en-US">
                  <a:latin typeface="楷体_GB2312" pitchFamily="49" charset="-122"/>
                </a:rPr>
                <a:t>电刷仅与换向片</a:t>
              </a:r>
              <a:r>
                <a:rPr kumimoji="1" lang="en-US" altLang="zh-CN">
                  <a:latin typeface="楷体_GB2312" pitchFamily="49" charset="-122"/>
                </a:rPr>
                <a:t>2</a:t>
              </a:r>
              <a:r>
                <a:rPr kumimoji="1" lang="zh-CN" altLang="en-US">
                  <a:latin typeface="楷体_GB2312" pitchFamily="49" charset="-122"/>
                </a:rPr>
                <a:t>接触时，元件</a:t>
              </a:r>
              <a:r>
                <a:rPr kumimoji="1" lang="en-US" altLang="zh-CN">
                  <a:latin typeface="楷体_GB2312" pitchFamily="49" charset="-122"/>
                </a:rPr>
                <a:t>1 </a:t>
              </a:r>
              <a:r>
                <a:rPr kumimoji="1" lang="zh-CN" altLang="en-US">
                  <a:latin typeface="楷体_GB2312" pitchFamily="49" charset="-122"/>
                </a:rPr>
                <a:t>中的电流方向如图所示，大小为</a:t>
              </a:r>
            </a:p>
          </p:txBody>
        </p:sp>
        <p:graphicFrame>
          <p:nvGraphicFramePr>
            <p:cNvPr id="8216" name="Object 12"/>
            <p:cNvGraphicFramePr>
              <a:graphicFrameLocks noChangeAspect="1"/>
            </p:cNvGraphicFramePr>
            <p:nvPr/>
          </p:nvGraphicFramePr>
          <p:xfrm>
            <a:off x="2550" y="3644"/>
            <a:ext cx="667" cy="340"/>
          </p:xfrm>
          <a:graphic>
            <a:graphicData uri="http://schemas.openxmlformats.org/presentationml/2006/ole">
              <mc:AlternateContent xmlns:mc="http://schemas.openxmlformats.org/markup-compatibility/2006">
                <mc:Choice xmlns:v="urn:schemas-microsoft-com:vml" Requires="v">
                  <p:oleObj spid="_x0000_s5303" name="公式" r:id="rId5" imgW="457200" imgH="228600" progId="Equation.3">
                    <p:embed/>
                  </p:oleObj>
                </mc:Choice>
                <mc:Fallback>
                  <p:oleObj name="公式" r:id="rId5" imgW="457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0" y="3644"/>
                          <a:ext cx="66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3"/>
          <p:cNvGrpSpPr>
            <a:grpSpLocks/>
          </p:cNvGrpSpPr>
          <p:nvPr/>
        </p:nvGrpSpPr>
        <p:grpSpPr bwMode="auto">
          <a:xfrm>
            <a:off x="5703615" y="2451100"/>
            <a:ext cx="2449512" cy="3130550"/>
            <a:chOff x="3408" y="1536"/>
            <a:chExt cx="1543" cy="1972"/>
          </a:xfrm>
        </p:grpSpPr>
        <p:grpSp>
          <p:nvGrpSpPr>
            <p:cNvPr id="8255" name="Group 14"/>
            <p:cNvGrpSpPr>
              <a:grpSpLocks/>
            </p:cNvGrpSpPr>
            <p:nvPr/>
          </p:nvGrpSpPr>
          <p:grpSpPr bwMode="auto">
            <a:xfrm flipH="1">
              <a:off x="4264" y="1540"/>
              <a:ext cx="460" cy="1708"/>
              <a:chOff x="3803" y="525"/>
              <a:chExt cx="975" cy="3112"/>
            </a:xfrm>
          </p:grpSpPr>
          <p:sp>
            <p:nvSpPr>
              <p:cNvPr id="8280" name="Line 15"/>
              <p:cNvSpPr>
                <a:spLocks noChangeShapeType="1"/>
              </p:cNvSpPr>
              <p:nvPr/>
            </p:nvSpPr>
            <p:spPr bwMode="auto">
              <a:xfrm>
                <a:off x="4523" y="3218"/>
                <a:ext cx="0" cy="41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1" name="Line 16"/>
              <p:cNvSpPr>
                <a:spLocks noChangeShapeType="1"/>
              </p:cNvSpPr>
              <p:nvPr/>
            </p:nvSpPr>
            <p:spPr bwMode="auto">
              <a:xfrm>
                <a:off x="3803" y="2519"/>
                <a:ext cx="720" cy="69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2" name="Line 17"/>
              <p:cNvSpPr>
                <a:spLocks noChangeShapeType="1"/>
              </p:cNvSpPr>
              <p:nvPr/>
            </p:nvSpPr>
            <p:spPr bwMode="auto">
              <a:xfrm>
                <a:off x="3803" y="1402"/>
                <a:ext cx="0" cy="111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83" name="Line 18"/>
              <p:cNvSpPr>
                <a:spLocks noChangeShapeType="1"/>
              </p:cNvSpPr>
              <p:nvPr/>
            </p:nvSpPr>
            <p:spPr bwMode="auto">
              <a:xfrm flipV="1">
                <a:off x="3803" y="525"/>
                <a:ext cx="975" cy="87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56" name="Group 19"/>
            <p:cNvGrpSpPr>
              <a:grpSpLocks/>
            </p:cNvGrpSpPr>
            <p:nvPr/>
          </p:nvGrpSpPr>
          <p:grpSpPr bwMode="auto">
            <a:xfrm>
              <a:off x="4268" y="1536"/>
              <a:ext cx="460" cy="1708"/>
              <a:chOff x="3803" y="525"/>
              <a:chExt cx="975" cy="3112"/>
            </a:xfrm>
          </p:grpSpPr>
          <p:sp>
            <p:nvSpPr>
              <p:cNvPr id="8276" name="Line 20"/>
              <p:cNvSpPr>
                <a:spLocks noChangeShapeType="1"/>
              </p:cNvSpPr>
              <p:nvPr/>
            </p:nvSpPr>
            <p:spPr bwMode="auto">
              <a:xfrm>
                <a:off x="4523" y="3218"/>
                <a:ext cx="0" cy="41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7" name="Line 21"/>
              <p:cNvSpPr>
                <a:spLocks noChangeShapeType="1"/>
              </p:cNvSpPr>
              <p:nvPr/>
            </p:nvSpPr>
            <p:spPr bwMode="auto">
              <a:xfrm>
                <a:off x="3803" y="2519"/>
                <a:ext cx="720" cy="69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8" name="Line 22"/>
              <p:cNvSpPr>
                <a:spLocks noChangeShapeType="1"/>
              </p:cNvSpPr>
              <p:nvPr/>
            </p:nvSpPr>
            <p:spPr bwMode="auto">
              <a:xfrm>
                <a:off x="3803" y="1402"/>
                <a:ext cx="0" cy="111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9" name="Line 23"/>
              <p:cNvSpPr>
                <a:spLocks noChangeShapeType="1"/>
              </p:cNvSpPr>
              <p:nvPr/>
            </p:nvSpPr>
            <p:spPr bwMode="auto">
              <a:xfrm flipV="1">
                <a:off x="3803" y="525"/>
                <a:ext cx="975" cy="87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57" name="Group 24"/>
            <p:cNvGrpSpPr>
              <a:grpSpLocks/>
            </p:cNvGrpSpPr>
            <p:nvPr/>
          </p:nvGrpSpPr>
          <p:grpSpPr bwMode="auto">
            <a:xfrm>
              <a:off x="4039" y="1540"/>
              <a:ext cx="912" cy="1708"/>
              <a:chOff x="3803" y="525"/>
              <a:chExt cx="1935" cy="3112"/>
            </a:xfrm>
          </p:grpSpPr>
          <p:grpSp>
            <p:nvGrpSpPr>
              <p:cNvPr id="8267" name="Group 25"/>
              <p:cNvGrpSpPr>
                <a:grpSpLocks/>
              </p:cNvGrpSpPr>
              <p:nvPr/>
            </p:nvGrpSpPr>
            <p:grpSpPr bwMode="auto">
              <a:xfrm>
                <a:off x="3803" y="525"/>
                <a:ext cx="975" cy="3112"/>
                <a:chOff x="3803" y="525"/>
                <a:chExt cx="975" cy="3112"/>
              </a:xfrm>
            </p:grpSpPr>
            <p:sp>
              <p:nvSpPr>
                <p:cNvPr id="8272" name="Line 26"/>
                <p:cNvSpPr>
                  <a:spLocks noChangeShapeType="1"/>
                </p:cNvSpPr>
                <p:nvPr/>
              </p:nvSpPr>
              <p:spPr bwMode="auto">
                <a:xfrm>
                  <a:off x="4523" y="3218"/>
                  <a:ext cx="0" cy="41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3" name="Line 27"/>
                <p:cNvSpPr>
                  <a:spLocks noChangeShapeType="1"/>
                </p:cNvSpPr>
                <p:nvPr/>
              </p:nvSpPr>
              <p:spPr bwMode="auto">
                <a:xfrm>
                  <a:off x="3803" y="2519"/>
                  <a:ext cx="720" cy="69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4" name="Line 28"/>
                <p:cNvSpPr>
                  <a:spLocks noChangeShapeType="1"/>
                </p:cNvSpPr>
                <p:nvPr/>
              </p:nvSpPr>
              <p:spPr bwMode="auto">
                <a:xfrm>
                  <a:off x="3803" y="1402"/>
                  <a:ext cx="0" cy="111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5" name="Line 29"/>
                <p:cNvSpPr>
                  <a:spLocks noChangeShapeType="1"/>
                </p:cNvSpPr>
                <p:nvPr/>
              </p:nvSpPr>
              <p:spPr bwMode="auto">
                <a:xfrm flipV="1">
                  <a:off x="3803" y="525"/>
                  <a:ext cx="975" cy="87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68" name="Line 30"/>
              <p:cNvSpPr>
                <a:spLocks noChangeShapeType="1"/>
              </p:cNvSpPr>
              <p:nvPr/>
            </p:nvSpPr>
            <p:spPr bwMode="auto">
              <a:xfrm flipH="1">
                <a:off x="5018" y="3203"/>
                <a:ext cx="0" cy="41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69" name="Line 31"/>
              <p:cNvSpPr>
                <a:spLocks noChangeShapeType="1"/>
              </p:cNvSpPr>
              <p:nvPr/>
            </p:nvSpPr>
            <p:spPr bwMode="auto">
              <a:xfrm flipH="1">
                <a:off x="5018" y="2504"/>
                <a:ext cx="720" cy="69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0" name="Line 32"/>
              <p:cNvSpPr>
                <a:spLocks noChangeShapeType="1"/>
              </p:cNvSpPr>
              <p:nvPr/>
            </p:nvSpPr>
            <p:spPr bwMode="auto">
              <a:xfrm flipH="1">
                <a:off x="5738" y="1387"/>
                <a:ext cx="0" cy="111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71" name="Line 33"/>
              <p:cNvSpPr>
                <a:spLocks noChangeShapeType="1"/>
              </p:cNvSpPr>
              <p:nvPr/>
            </p:nvSpPr>
            <p:spPr bwMode="auto">
              <a:xfrm flipH="1" flipV="1">
                <a:off x="4778" y="525"/>
                <a:ext cx="960" cy="86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258" name="Line 34"/>
            <p:cNvSpPr>
              <a:spLocks noChangeShapeType="1"/>
            </p:cNvSpPr>
            <p:nvPr/>
          </p:nvSpPr>
          <p:spPr bwMode="auto">
            <a:xfrm flipV="1">
              <a:off x="3858" y="2692"/>
              <a:ext cx="19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59" name="Text Box 35"/>
            <p:cNvSpPr txBox="1">
              <a:spLocks noChangeArrowheads="1"/>
            </p:cNvSpPr>
            <p:nvPr/>
          </p:nvSpPr>
          <p:spPr bwMode="auto">
            <a:xfrm>
              <a:off x="3408" y="2762"/>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sz="2000" b="0" dirty="0">
                  <a:latin typeface="Times New Roman" pitchFamily="18" charset="0"/>
                  <a:ea typeface="宋体" charset="-122"/>
                </a:rPr>
                <a:t>元件</a:t>
              </a:r>
              <a:r>
                <a:rPr kumimoji="1" lang="en-US" altLang="zh-CN" sz="2000" b="0" dirty="0">
                  <a:latin typeface="Times New Roman" pitchFamily="18" charset="0"/>
                  <a:ea typeface="宋体" charset="-122"/>
                </a:rPr>
                <a:t>1</a:t>
              </a:r>
            </a:p>
          </p:txBody>
        </p:sp>
        <p:sp>
          <p:nvSpPr>
            <p:cNvPr id="8260" name="Line 36"/>
            <p:cNvSpPr>
              <a:spLocks noChangeShapeType="1"/>
            </p:cNvSpPr>
            <p:nvPr/>
          </p:nvSpPr>
          <p:spPr bwMode="auto">
            <a:xfrm flipH="1">
              <a:off x="3843" y="1780"/>
              <a:ext cx="384" cy="0"/>
            </a:xfrm>
            <a:prstGeom prst="line">
              <a:avLst/>
            </a:prstGeom>
            <a:noFill/>
            <a:ln w="2667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215" name="Object 37"/>
            <p:cNvGraphicFramePr>
              <a:graphicFrameLocks noChangeAspect="1"/>
            </p:cNvGraphicFramePr>
            <p:nvPr/>
          </p:nvGraphicFramePr>
          <p:xfrm>
            <a:off x="3655" y="1684"/>
            <a:ext cx="196" cy="312"/>
          </p:xfrm>
          <a:graphic>
            <a:graphicData uri="http://schemas.openxmlformats.org/presentationml/2006/ole">
              <mc:AlternateContent xmlns:mc="http://schemas.openxmlformats.org/markup-compatibility/2006">
                <mc:Choice xmlns:v="urn:schemas-microsoft-com:vml" Requires="v">
                  <p:oleObj spid="_x0000_s5304" name="Equation" r:id="rId7" imgW="165028" imgH="228501" progId="Equation.3">
                    <p:embed/>
                  </p:oleObj>
                </mc:Choice>
                <mc:Fallback>
                  <p:oleObj name="Equation" r:id="rId7" imgW="16502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5" y="1684"/>
                          <a:ext cx="19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61" name="Rectangle 38"/>
            <p:cNvSpPr>
              <a:spLocks noChangeArrowheads="1"/>
            </p:cNvSpPr>
            <p:nvPr/>
          </p:nvSpPr>
          <p:spPr bwMode="auto">
            <a:xfrm>
              <a:off x="4046" y="3240"/>
              <a:ext cx="215" cy="22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262" name="Rectangle 39"/>
            <p:cNvSpPr>
              <a:spLocks noChangeArrowheads="1"/>
            </p:cNvSpPr>
            <p:nvPr/>
          </p:nvSpPr>
          <p:spPr bwMode="auto">
            <a:xfrm>
              <a:off x="4261" y="3240"/>
              <a:ext cx="215" cy="22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263" name="Rectangle 40"/>
            <p:cNvSpPr>
              <a:spLocks noChangeArrowheads="1"/>
            </p:cNvSpPr>
            <p:nvPr/>
          </p:nvSpPr>
          <p:spPr bwMode="auto">
            <a:xfrm>
              <a:off x="4690" y="3240"/>
              <a:ext cx="215" cy="22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264" name="Rectangle 41"/>
            <p:cNvSpPr>
              <a:spLocks noChangeArrowheads="1"/>
            </p:cNvSpPr>
            <p:nvPr/>
          </p:nvSpPr>
          <p:spPr bwMode="auto">
            <a:xfrm>
              <a:off x="4476" y="3240"/>
              <a:ext cx="214" cy="22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265" name="Text Box 42"/>
            <p:cNvSpPr txBox="1">
              <a:spLocks noChangeArrowheads="1"/>
            </p:cNvSpPr>
            <p:nvPr/>
          </p:nvSpPr>
          <p:spPr bwMode="auto">
            <a:xfrm>
              <a:off x="4246" y="3213"/>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en-US" altLang="zh-CN" b="0">
                  <a:latin typeface="Times New Roman" pitchFamily="18" charset="0"/>
                  <a:ea typeface="宋体" charset="-122"/>
                </a:rPr>
                <a:t>1</a:t>
              </a:r>
            </a:p>
          </p:txBody>
        </p:sp>
        <p:sp>
          <p:nvSpPr>
            <p:cNvPr id="8266" name="Text Box 43"/>
            <p:cNvSpPr txBox="1">
              <a:spLocks noChangeArrowheads="1"/>
            </p:cNvSpPr>
            <p:nvPr/>
          </p:nvSpPr>
          <p:spPr bwMode="auto">
            <a:xfrm>
              <a:off x="4457" y="322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en-US" altLang="zh-CN" b="0">
                  <a:latin typeface="Times New Roman" pitchFamily="18" charset="0"/>
                  <a:ea typeface="宋体" charset="-122"/>
                </a:rPr>
                <a:t>2</a:t>
              </a:r>
            </a:p>
          </p:txBody>
        </p:sp>
      </p:grpSp>
      <p:grpSp>
        <p:nvGrpSpPr>
          <p:cNvPr id="9" name="Group 44"/>
          <p:cNvGrpSpPr>
            <a:grpSpLocks/>
          </p:cNvGrpSpPr>
          <p:nvPr/>
        </p:nvGrpSpPr>
        <p:grpSpPr bwMode="auto">
          <a:xfrm>
            <a:off x="6296025" y="3309938"/>
            <a:ext cx="2217738" cy="3114675"/>
            <a:chOff x="4001" y="2064"/>
            <a:chExt cx="1397" cy="1962"/>
          </a:xfrm>
        </p:grpSpPr>
        <p:sp>
          <p:nvSpPr>
            <p:cNvPr id="8247" name="Line 45"/>
            <p:cNvSpPr>
              <a:spLocks noChangeShapeType="1"/>
            </p:cNvSpPr>
            <p:nvPr/>
          </p:nvSpPr>
          <p:spPr bwMode="auto">
            <a:xfrm flipV="1">
              <a:off x="4166" y="2075"/>
              <a:ext cx="0" cy="528"/>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248" name="Line 46"/>
            <p:cNvSpPr>
              <a:spLocks noChangeShapeType="1"/>
            </p:cNvSpPr>
            <p:nvPr/>
          </p:nvSpPr>
          <p:spPr bwMode="auto">
            <a:xfrm flipV="1">
              <a:off x="5256" y="2075"/>
              <a:ext cx="0" cy="528"/>
            </a:xfrm>
            <a:prstGeom prst="line">
              <a:avLst/>
            </a:prstGeom>
            <a:noFill/>
            <a:ln w="25400">
              <a:solidFill>
                <a:schemeClr val="tx1"/>
              </a:solidFill>
              <a:round/>
              <a:headEnd type="triangle" w="med" len="med"/>
              <a:tailEnd type="non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208" name="Object 47"/>
            <p:cNvGraphicFramePr>
              <a:graphicFrameLocks noChangeAspect="1"/>
            </p:cNvGraphicFramePr>
            <p:nvPr/>
          </p:nvGraphicFramePr>
          <p:xfrm>
            <a:off x="4001" y="2245"/>
            <a:ext cx="118" cy="260"/>
          </p:xfrm>
          <a:graphic>
            <a:graphicData uri="http://schemas.openxmlformats.org/presentationml/2006/ole">
              <mc:AlternateContent xmlns:mc="http://schemas.openxmlformats.org/markup-compatibility/2006">
                <mc:Choice xmlns:v="urn:schemas-microsoft-com:vml" Requires="v">
                  <p:oleObj spid="_x0000_s5305" name="Equation" r:id="rId9" imgW="88707" imgH="164742" progId="Equation.3">
                    <p:embed/>
                  </p:oleObj>
                </mc:Choice>
                <mc:Fallback>
                  <p:oleObj name="Equation" r:id="rId9" imgW="88707" imgH="16474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1" y="2245"/>
                          <a:ext cx="118"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9" name="Object 48"/>
            <p:cNvGraphicFramePr>
              <a:graphicFrameLocks noChangeAspect="1"/>
            </p:cNvGraphicFramePr>
            <p:nvPr/>
          </p:nvGraphicFramePr>
          <p:xfrm>
            <a:off x="5280" y="2221"/>
            <a:ext cx="118" cy="260"/>
          </p:xfrm>
          <a:graphic>
            <a:graphicData uri="http://schemas.openxmlformats.org/presentationml/2006/ole">
              <mc:AlternateContent xmlns:mc="http://schemas.openxmlformats.org/markup-compatibility/2006">
                <mc:Choice xmlns:v="urn:schemas-microsoft-com:vml" Requires="v">
                  <p:oleObj spid="_x0000_s5306" name="Equation" r:id="rId11" imgW="88707" imgH="164742" progId="Equation.3">
                    <p:embed/>
                  </p:oleObj>
                </mc:Choice>
                <mc:Fallback>
                  <p:oleObj name="Equation" r:id="rId11" imgW="88707" imgH="16474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0" y="2221"/>
                          <a:ext cx="118"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49" name="Group 49"/>
            <p:cNvGrpSpPr>
              <a:grpSpLocks/>
            </p:cNvGrpSpPr>
            <p:nvPr/>
          </p:nvGrpSpPr>
          <p:grpSpPr bwMode="auto">
            <a:xfrm>
              <a:off x="4428" y="3467"/>
              <a:ext cx="391" cy="559"/>
              <a:chOff x="4076" y="3448"/>
              <a:chExt cx="391" cy="559"/>
            </a:xfrm>
          </p:grpSpPr>
          <p:sp>
            <p:nvSpPr>
              <p:cNvPr id="8253" name="Rectangle 50"/>
              <p:cNvSpPr>
                <a:spLocks noChangeArrowheads="1"/>
              </p:cNvSpPr>
              <p:nvPr/>
            </p:nvSpPr>
            <p:spPr bwMode="auto">
              <a:xfrm>
                <a:off x="4253" y="3448"/>
                <a:ext cx="214" cy="223"/>
              </a:xfrm>
              <a:prstGeom prst="rect">
                <a:avLst/>
              </a:prstGeom>
              <a:solidFill>
                <a:schemeClr val="bg2"/>
              </a:solidFill>
              <a:ln w="28575">
                <a:solidFill>
                  <a:srgbClr val="000000"/>
                </a:solidFill>
                <a:miter lim="800000"/>
                <a:headEnd/>
                <a:tailEnd/>
              </a:ln>
            </p:spPr>
            <p:txBody>
              <a:bodyPr/>
              <a:lstStyle/>
              <a:p>
                <a:pPr eaLnBrk="1" hangingPunct="1"/>
                <a:endParaRPr lang="zh-CN" altLang="en-US"/>
              </a:p>
            </p:txBody>
          </p:sp>
          <p:sp>
            <p:nvSpPr>
              <p:cNvPr id="8254" name="Line 51"/>
              <p:cNvSpPr>
                <a:spLocks noChangeShapeType="1"/>
              </p:cNvSpPr>
              <p:nvPr/>
            </p:nvSpPr>
            <p:spPr bwMode="auto">
              <a:xfrm flipV="1">
                <a:off x="4361" y="3656"/>
                <a:ext cx="0" cy="288"/>
              </a:xfrm>
              <a:prstGeom prst="line">
                <a:avLst/>
              </a:prstGeom>
              <a:noFill/>
              <a:ln w="2667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214" name="Object 52"/>
              <p:cNvGraphicFramePr>
                <a:graphicFrameLocks noChangeAspect="1"/>
              </p:cNvGraphicFramePr>
              <p:nvPr/>
            </p:nvGraphicFramePr>
            <p:xfrm>
              <a:off x="4076" y="3671"/>
              <a:ext cx="336" cy="336"/>
            </p:xfrm>
            <a:graphic>
              <a:graphicData uri="http://schemas.openxmlformats.org/presentationml/2006/ole">
                <mc:AlternateContent xmlns:mc="http://schemas.openxmlformats.org/markup-compatibility/2006">
                  <mc:Choice xmlns:v="urn:schemas-microsoft-com:vml" Requires="v">
                    <p:oleObj spid="_x0000_s5307" name="Equation" r:id="rId12" imgW="215806" imgH="228501" progId="Equation.3">
                      <p:embed/>
                    </p:oleObj>
                  </mc:Choice>
                  <mc:Fallback>
                    <p:oleObj name="Equation" r:id="rId12" imgW="215806"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6" y="3671"/>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50" name="Group 53"/>
            <p:cNvGrpSpPr>
              <a:grpSpLocks/>
            </p:cNvGrpSpPr>
            <p:nvPr/>
          </p:nvGrpSpPr>
          <p:grpSpPr bwMode="auto">
            <a:xfrm>
              <a:off x="4547" y="2064"/>
              <a:ext cx="384" cy="539"/>
              <a:chOff x="4320" y="2053"/>
              <a:chExt cx="351" cy="539"/>
            </a:xfrm>
          </p:grpSpPr>
          <p:sp>
            <p:nvSpPr>
              <p:cNvPr id="8251" name="Line 54"/>
              <p:cNvSpPr>
                <a:spLocks noChangeShapeType="1"/>
              </p:cNvSpPr>
              <p:nvPr/>
            </p:nvSpPr>
            <p:spPr bwMode="auto">
              <a:xfrm flipV="1">
                <a:off x="4320" y="2064"/>
                <a:ext cx="0" cy="528"/>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252" name="Line 55"/>
              <p:cNvSpPr>
                <a:spLocks noChangeShapeType="1"/>
              </p:cNvSpPr>
              <p:nvPr/>
            </p:nvSpPr>
            <p:spPr bwMode="auto">
              <a:xfrm flipV="1">
                <a:off x="4641" y="2053"/>
                <a:ext cx="0" cy="528"/>
              </a:xfrm>
              <a:prstGeom prst="line">
                <a:avLst/>
              </a:prstGeom>
              <a:noFill/>
              <a:ln w="2540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212" name="Object 56"/>
              <p:cNvGraphicFramePr>
                <a:graphicFrameLocks noChangeAspect="1"/>
              </p:cNvGraphicFramePr>
              <p:nvPr/>
            </p:nvGraphicFramePr>
            <p:xfrm>
              <a:off x="4341" y="2181"/>
              <a:ext cx="185" cy="360"/>
            </p:xfrm>
            <a:graphic>
              <a:graphicData uri="http://schemas.openxmlformats.org/presentationml/2006/ole">
                <mc:AlternateContent xmlns:mc="http://schemas.openxmlformats.org/markup-compatibility/2006">
                  <mc:Choice xmlns:v="urn:schemas-microsoft-com:vml" Requires="v">
                    <p:oleObj spid="_x0000_s5308" name="Equation" r:id="rId14" imgW="139700" imgH="228600" progId="Equation.3">
                      <p:embed/>
                    </p:oleObj>
                  </mc:Choice>
                  <mc:Fallback>
                    <p:oleObj name="Equation" r:id="rId14" imgW="1397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41" y="2181"/>
                            <a:ext cx="185"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3" name="Object 57"/>
              <p:cNvGraphicFramePr>
                <a:graphicFrameLocks noChangeAspect="1"/>
              </p:cNvGraphicFramePr>
              <p:nvPr/>
            </p:nvGraphicFramePr>
            <p:xfrm>
              <a:off x="4486" y="2178"/>
              <a:ext cx="185" cy="360"/>
            </p:xfrm>
            <a:graphic>
              <a:graphicData uri="http://schemas.openxmlformats.org/presentationml/2006/ole">
                <mc:AlternateContent xmlns:mc="http://schemas.openxmlformats.org/markup-compatibility/2006">
                  <mc:Choice xmlns:v="urn:schemas-microsoft-com:vml" Requires="v">
                    <p:oleObj spid="_x0000_s5309" name="Equation" r:id="rId16" imgW="139700" imgH="228600" progId="Equation.3">
                      <p:embed/>
                    </p:oleObj>
                  </mc:Choice>
                  <mc:Fallback>
                    <p:oleObj name="Equation" r:id="rId16" imgW="1397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6" y="2178"/>
                            <a:ext cx="185"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210" name="Object 58"/>
            <p:cNvGraphicFramePr>
              <a:graphicFrameLocks noChangeAspect="1"/>
            </p:cNvGraphicFramePr>
            <p:nvPr/>
          </p:nvGraphicFramePr>
          <p:xfrm>
            <a:off x="4875" y="2914"/>
            <a:ext cx="213" cy="340"/>
          </p:xfrm>
          <a:graphic>
            <a:graphicData uri="http://schemas.openxmlformats.org/presentationml/2006/ole">
              <mc:AlternateContent xmlns:mc="http://schemas.openxmlformats.org/markup-compatibility/2006">
                <mc:Choice xmlns:v="urn:schemas-microsoft-com:vml" Requires="v">
                  <p:oleObj spid="_x0000_s5310" name="Equation" r:id="rId17" imgW="126780" imgH="215526" progId="Equation.3">
                    <p:embed/>
                  </p:oleObj>
                </mc:Choice>
                <mc:Fallback>
                  <p:oleObj name="Equation" r:id="rId17" imgW="126780" imgH="215526"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5" y="2914"/>
                          <a:ext cx="213"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1" name="Object 59"/>
            <p:cNvGraphicFramePr>
              <a:graphicFrameLocks noChangeAspect="1"/>
            </p:cNvGraphicFramePr>
            <p:nvPr/>
          </p:nvGraphicFramePr>
          <p:xfrm>
            <a:off x="4320" y="2913"/>
            <a:ext cx="277" cy="340"/>
          </p:xfrm>
          <a:graphic>
            <a:graphicData uri="http://schemas.openxmlformats.org/presentationml/2006/ole">
              <mc:AlternateContent xmlns:mc="http://schemas.openxmlformats.org/markup-compatibility/2006">
                <mc:Choice xmlns:v="urn:schemas-microsoft-com:vml" Requires="v">
                  <p:oleObj spid="_x0000_s5311" name="Equation" r:id="rId19" imgW="114151" imgH="215619" progId="Equation.3">
                    <p:embed/>
                  </p:oleObj>
                </mc:Choice>
                <mc:Fallback>
                  <p:oleObj name="Equation" r:id="rId19" imgW="114151" imgH="21561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20" y="2913"/>
                          <a:ext cx="27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228" name="Rectangle 2"/>
          <p:cNvSpPr>
            <a:spLocks noChangeArrowheads="1"/>
          </p:cNvSpPr>
          <p:nvPr/>
        </p:nvSpPr>
        <p:spPr bwMode="auto">
          <a:xfrm>
            <a:off x="323850" y="2603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zh-CN" altLang="en-US" sz="3200" dirty="0" smtClean="0"/>
              <a:t>直流电机</a:t>
            </a:r>
            <a:r>
              <a:rPr lang="zh-CN" altLang="en-US" sz="3200" dirty="0"/>
              <a:t>的换向</a:t>
            </a:r>
          </a:p>
        </p:txBody>
      </p:sp>
    </p:spTree>
    <p:extLst>
      <p:ext uri="{BB962C8B-B14F-4D97-AF65-F5344CB8AC3E}">
        <p14:creationId xmlns:p14="http://schemas.microsoft.com/office/powerpoint/2010/main" val="4073289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167940"/>
                                        </p:tgtEl>
                                        <p:attrNameLst>
                                          <p:attrName>style.visibility</p:attrName>
                                        </p:attrNameLst>
                                      </p:cBhvr>
                                      <p:to>
                                        <p:strVal val="visible"/>
                                      </p:to>
                                    </p:set>
                                    <p:animEffect transition="in" filter="checkerboard(down)">
                                      <p:cBhvr>
                                        <p:cTn id="7" dur="500"/>
                                        <p:tgtEl>
                                          <p:spTgt spid="1679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dow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5" fill="hold" grpId="0" nodeType="clickEffect">
                                  <p:stCondLst>
                                    <p:cond delay="0"/>
                                  </p:stCondLst>
                                  <p:childTnLst>
                                    <p:set>
                                      <p:cBhvr>
                                        <p:cTn id="22" dur="1" fill="hold">
                                          <p:stCondLst>
                                            <p:cond delay="0"/>
                                          </p:stCondLst>
                                        </p:cTn>
                                        <p:tgtEl>
                                          <p:spTgt spid="167942"/>
                                        </p:tgtEl>
                                        <p:attrNameLst>
                                          <p:attrName>style.visibility</p:attrName>
                                        </p:attrNameLst>
                                      </p:cBhvr>
                                      <p:to>
                                        <p:strVal val="visible"/>
                                      </p:to>
                                    </p:set>
                                    <p:animEffect transition="in" filter="checkerboard(down)">
                                      <p:cBhvr>
                                        <p:cTn id="23" dur="500"/>
                                        <p:tgtEl>
                                          <p:spTgt spid="16794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5"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heckerboard(down)">
                                      <p:cBhvr>
                                        <p:cTn id="28"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5"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checkerboard(down)">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autoUpdateAnimBg="0"/>
      <p:bldP spid="16794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直流电机</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8" y="1484784"/>
            <a:ext cx="476250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492896"/>
            <a:ext cx="35623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9799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2"/>
          <p:cNvSpPr txBox="1">
            <a:spLocks noChangeArrowheads="1"/>
          </p:cNvSpPr>
          <p:nvPr/>
        </p:nvSpPr>
        <p:spPr bwMode="auto">
          <a:xfrm>
            <a:off x="209550" y="998538"/>
            <a:ext cx="4446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r>
              <a:rPr lang="zh-CN" altLang="en-US" sz="2800">
                <a:latin typeface="楷体_GB2312" pitchFamily="49" charset="-122"/>
              </a:rPr>
              <a:t>换向的电磁理论</a:t>
            </a:r>
          </a:p>
        </p:txBody>
      </p:sp>
      <p:sp>
        <p:nvSpPr>
          <p:cNvPr id="9222" name="Text Box 3"/>
          <p:cNvSpPr txBox="1">
            <a:spLocks noChangeArrowheads="1"/>
          </p:cNvSpPr>
          <p:nvPr/>
        </p:nvSpPr>
        <p:spPr bwMode="auto">
          <a:xfrm>
            <a:off x="250825" y="1844675"/>
            <a:ext cx="3676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a:latin typeface="Times New Roman" pitchFamily="18" charset="0"/>
              </a:rPr>
              <a:t>换向元件中的电动势：</a:t>
            </a:r>
          </a:p>
        </p:txBody>
      </p:sp>
      <p:grpSp>
        <p:nvGrpSpPr>
          <p:cNvPr id="9223" name="Group 20"/>
          <p:cNvGrpSpPr>
            <a:grpSpLocks/>
          </p:cNvGrpSpPr>
          <p:nvPr/>
        </p:nvGrpSpPr>
        <p:grpSpPr bwMode="auto">
          <a:xfrm>
            <a:off x="323850" y="2349500"/>
            <a:ext cx="8483600" cy="1865313"/>
            <a:chOff x="204" y="1616"/>
            <a:chExt cx="5344" cy="1175"/>
          </a:xfrm>
        </p:grpSpPr>
        <p:sp>
          <p:nvSpPr>
            <p:cNvPr id="9228" name="Text Box 5"/>
            <p:cNvSpPr txBox="1">
              <a:spLocks noChangeArrowheads="1"/>
            </p:cNvSpPr>
            <p:nvPr/>
          </p:nvSpPr>
          <p:spPr bwMode="auto">
            <a:xfrm>
              <a:off x="204" y="1623"/>
              <a:ext cx="534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u="sng" dirty="0">
                  <a:solidFill>
                    <a:srgbClr val="FF0000"/>
                  </a:solidFill>
                  <a:latin typeface="楷体_GB2312" pitchFamily="49" charset="-122"/>
                </a:rPr>
                <a:t>自感电动势</a:t>
              </a:r>
              <a:r>
                <a:rPr kumimoji="1" lang="zh-CN" altLang="en-US" dirty="0">
                  <a:latin typeface="楷体_GB2312" pitchFamily="49" charset="-122"/>
                </a:rPr>
                <a:t>   ：换向元件（线圈）在换向过程中电流改变而产生的。</a:t>
              </a:r>
            </a:p>
          </p:txBody>
        </p:sp>
        <p:graphicFrame>
          <p:nvGraphicFramePr>
            <p:cNvPr id="9219" name="Object 6"/>
            <p:cNvGraphicFramePr>
              <a:graphicFrameLocks noChangeAspect="1"/>
            </p:cNvGraphicFramePr>
            <p:nvPr/>
          </p:nvGraphicFramePr>
          <p:xfrm>
            <a:off x="1292" y="1616"/>
            <a:ext cx="252" cy="329"/>
          </p:xfrm>
          <a:graphic>
            <a:graphicData uri="http://schemas.openxmlformats.org/presentationml/2006/ole">
              <mc:AlternateContent xmlns:mc="http://schemas.openxmlformats.org/markup-compatibility/2006">
                <mc:Choice xmlns:v="urn:schemas-microsoft-com:vml" Requires="v">
                  <p:oleObj spid="_x0000_s6200" name="Equation" r:id="rId3" imgW="164885" imgH="215619" progId="Equation.3">
                    <p:embed/>
                  </p:oleObj>
                </mc:Choice>
                <mc:Fallback>
                  <p:oleObj name="Equation" r:id="rId3" imgW="164885"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 y="1616"/>
                          <a:ext cx="252"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9" name="Group 8"/>
            <p:cNvGrpSpPr>
              <a:grpSpLocks/>
            </p:cNvGrpSpPr>
            <p:nvPr/>
          </p:nvGrpSpPr>
          <p:grpSpPr bwMode="auto">
            <a:xfrm>
              <a:off x="213" y="2251"/>
              <a:ext cx="5312" cy="540"/>
              <a:chOff x="241" y="1895"/>
              <a:chExt cx="5312" cy="540"/>
            </a:xfrm>
          </p:grpSpPr>
          <p:sp>
            <p:nvSpPr>
              <p:cNvPr id="9230" name="Text Box 9"/>
              <p:cNvSpPr txBox="1">
                <a:spLocks noChangeArrowheads="1"/>
              </p:cNvSpPr>
              <p:nvPr/>
            </p:nvSpPr>
            <p:spPr bwMode="auto">
              <a:xfrm>
                <a:off x="241" y="1917"/>
                <a:ext cx="531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u="sng">
                    <a:solidFill>
                      <a:srgbClr val="FF0000"/>
                    </a:solidFill>
                    <a:latin typeface="楷体_GB2312" pitchFamily="49" charset="-122"/>
                  </a:rPr>
                  <a:t>切割电动势</a:t>
                </a:r>
                <a:r>
                  <a:rPr kumimoji="1" lang="zh-CN" altLang="en-US">
                    <a:latin typeface="楷体_GB2312" pitchFamily="49" charset="-122"/>
                  </a:rPr>
                  <a:t>   ：在几何中性线处，由于电枢反应在存在，电枢反应磁密不为零，在换向元件中感应切割电动势。</a:t>
                </a:r>
              </a:p>
            </p:txBody>
          </p:sp>
          <p:graphicFrame>
            <p:nvGraphicFramePr>
              <p:cNvPr id="9220" name="Object 10"/>
              <p:cNvGraphicFramePr>
                <a:graphicFrameLocks noChangeAspect="1"/>
              </p:cNvGraphicFramePr>
              <p:nvPr/>
            </p:nvGraphicFramePr>
            <p:xfrm>
              <a:off x="1266" y="1895"/>
              <a:ext cx="260" cy="360"/>
            </p:xfrm>
            <a:graphic>
              <a:graphicData uri="http://schemas.openxmlformats.org/presentationml/2006/ole">
                <mc:AlternateContent xmlns:mc="http://schemas.openxmlformats.org/markup-compatibility/2006">
                  <mc:Choice xmlns:v="urn:schemas-microsoft-com:vml" Requires="v">
                    <p:oleObj spid="_x0000_s6201" name="Equation" r:id="rId5" imgW="165028" imgH="228501" progId="Equation.3">
                      <p:embed/>
                    </p:oleObj>
                  </mc:Choice>
                  <mc:Fallback>
                    <p:oleObj name="Equation" r:id="rId5" imgW="165028"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6" y="1895"/>
                            <a:ext cx="26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9224" name="Group 11"/>
          <p:cNvGrpSpPr>
            <a:grpSpLocks/>
          </p:cNvGrpSpPr>
          <p:nvPr/>
        </p:nvGrpSpPr>
        <p:grpSpPr bwMode="auto">
          <a:xfrm>
            <a:off x="684213" y="5465961"/>
            <a:ext cx="6570662" cy="622300"/>
            <a:chOff x="0" y="3607"/>
            <a:chExt cx="4139" cy="448"/>
          </a:xfrm>
        </p:grpSpPr>
        <p:sp>
          <p:nvSpPr>
            <p:cNvPr id="9227" name="Text Box 12"/>
            <p:cNvSpPr txBox="1">
              <a:spLocks noChangeArrowheads="1"/>
            </p:cNvSpPr>
            <p:nvPr/>
          </p:nvSpPr>
          <p:spPr bwMode="auto">
            <a:xfrm>
              <a:off x="0" y="3666"/>
              <a:ext cx="264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a:latin typeface="Times New Roman" pitchFamily="18" charset="0"/>
                </a:rPr>
                <a:t>换向元件中的合成电动势为：</a:t>
              </a:r>
            </a:p>
          </p:txBody>
        </p:sp>
        <p:graphicFrame>
          <p:nvGraphicFramePr>
            <p:cNvPr id="9218" name="Object 13"/>
            <p:cNvGraphicFramePr>
              <a:graphicFrameLocks noChangeAspect="1"/>
            </p:cNvGraphicFramePr>
            <p:nvPr>
              <p:extLst>
                <p:ext uri="{D42A27DB-BD31-4B8C-83A1-F6EECF244321}">
                  <p14:modId xmlns:p14="http://schemas.microsoft.com/office/powerpoint/2010/main" val="1685206650"/>
                </p:ext>
              </p:extLst>
            </p:nvPr>
          </p:nvGraphicFramePr>
          <p:xfrm>
            <a:off x="2857" y="3607"/>
            <a:ext cx="1282" cy="448"/>
          </p:xfrm>
          <a:graphic>
            <a:graphicData uri="http://schemas.openxmlformats.org/presentationml/2006/ole">
              <mc:AlternateContent xmlns:mc="http://schemas.openxmlformats.org/markup-compatibility/2006">
                <mc:Choice xmlns:v="urn:schemas-microsoft-com:vml" Requires="v">
                  <p:oleObj spid="_x0000_s6202" name="公式" r:id="rId7" imgW="825500" imgH="254000" progId="Equation.3">
                    <p:embed/>
                  </p:oleObj>
                </mc:Choice>
                <mc:Fallback>
                  <p:oleObj name="公式" r:id="rId7" imgW="825500" imgH="254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 y="3607"/>
                          <a:ext cx="128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25" name="Text Box 14"/>
          <p:cNvSpPr txBox="1">
            <a:spLocks noChangeArrowheads="1"/>
          </p:cNvSpPr>
          <p:nvPr/>
        </p:nvSpPr>
        <p:spPr bwMode="auto">
          <a:xfrm>
            <a:off x="179388" y="4652963"/>
            <a:ext cx="8736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charset="0"/>
                <a:ea typeface="楷体_GB2312" pitchFamily="49" charset="-122"/>
              </a:defRPr>
            </a:lvl1pPr>
            <a:lvl2pPr marL="742950" indent="-285750">
              <a:defRPr sz="2400" b="1">
                <a:solidFill>
                  <a:schemeClr val="tx1"/>
                </a:solidFill>
                <a:latin typeface="Arial" charset="0"/>
                <a:ea typeface="楷体_GB2312" pitchFamily="49" charset="-122"/>
              </a:defRPr>
            </a:lvl2pPr>
            <a:lvl3pPr marL="1143000" indent="-228600">
              <a:defRPr sz="2400" b="1">
                <a:solidFill>
                  <a:schemeClr val="tx1"/>
                </a:solidFill>
                <a:latin typeface="Arial" charset="0"/>
                <a:ea typeface="楷体_GB2312" pitchFamily="49" charset="-122"/>
              </a:defRPr>
            </a:lvl3pPr>
            <a:lvl4pPr marL="1600200" indent="-228600">
              <a:defRPr sz="2400" b="1">
                <a:solidFill>
                  <a:schemeClr val="tx1"/>
                </a:solidFill>
                <a:latin typeface="Arial" charset="0"/>
                <a:ea typeface="楷体_GB2312" pitchFamily="49" charset="-122"/>
              </a:defRPr>
            </a:lvl4pPr>
            <a:lvl5pPr marL="2057400" indent="-228600">
              <a:defRPr sz="2400" b="1">
                <a:solidFill>
                  <a:schemeClr val="tx1"/>
                </a:solidFill>
                <a:latin typeface="Arial"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charset="0"/>
                <a:ea typeface="楷体_GB2312" pitchFamily="49" charset="-122"/>
              </a:defRPr>
            </a:lvl9pPr>
          </a:lstStyle>
          <a:p>
            <a:pPr eaLnBrk="1" hangingPunct="1">
              <a:spcBef>
                <a:spcPct val="50000"/>
              </a:spcBef>
            </a:pPr>
            <a:r>
              <a:rPr kumimoji="1" lang="zh-CN" altLang="en-US" b="0">
                <a:latin typeface="Times New Roman" pitchFamily="18" charset="0"/>
                <a:ea typeface="宋体" charset="-122"/>
              </a:rPr>
              <a:t>        </a:t>
            </a:r>
            <a:r>
              <a:rPr kumimoji="1" lang="zh-CN" altLang="en-US">
                <a:solidFill>
                  <a:srgbClr val="0000FF"/>
                </a:solidFill>
                <a:latin typeface="Times New Roman" pitchFamily="18" charset="0"/>
              </a:rPr>
              <a:t>根据楞次定律，自感电动势、切割电动势总是阻碍换向的。</a:t>
            </a:r>
          </a:p>
        </p:txBody>
      </p:sp>
      <p:sp>
        <p:nvSpPr>
          <p:cNvPr id="9226" name="Rectangle 2"/>
          <p:cNvSpPr>
            <a:spLocks noChangeArrowheads="1"/>
          </p:cNvSpPr>
          <p:nvPr/>
        </p:nvSpPr>
        <p:spPr bwMode="auto">
          <a:xfrm>
            <a:off x="323850" y="2603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pPr algn="ctr" eaLnBrk="1" hangingPunct="1"/>
            <a:r>
              <a:rPr lang="zh-CN" altLang="en-US" sz="3200" dirty="0" smtClean="0"/>
              <a:t>直流电机</a:t>
            </a:r>
            <a:r>
              <a:rPr lang="zh-CN" altLang="en-US" sz="3200" dirty="0"/>
              <a:t>的换向</a:t>
            </a:r>
          </a:p>
        </p:txBody>
      </p:sp>
      <p:sp>
        <p:nvSpPr>
          <p:cNvPr id="2" name="TextBox 1"/>
          <p:cNvSpPr txBox="1"/>
          <p:nvPr/>
        </p:nvSpPr>
        <p:spPr>
          <a:xfrm>
            <a:off x="971600" y="6237312"/>
            <a:ext cx="6768752" cy="369332"/>
          </a:xfrm>
          <a:prstGeom prst="rect">
            <a:avLst/>
          </a:prstGeom>
          <a:noFill/>
        </p:spPr>
        <p:txBody>
          <a:bodyPr wrap="square" rtlCol="0">
            <a:spAutoFit/>
          </a:bodyPr>
          <a:lstStyle/>
          <a:p>
            <a:r>
              <a:rPr lang="zh-CN" altLang="en-US" dirty="0" smtClean="0"/>
              <a:t>电刷将线圈短路时产生电流，开路时需要能量释放。</a:t>
            </a:r>
            <a:endParaRPr lang="zh-CN" altLang="en-US" dirty="0"/>
          </a:p>
        </p:txBody>
      </p:sp>
    </p:spTree>
    <p:extLst>
      <p:ext uri="{BB962C8B-B14F-4D97-AF65-F5344CB8AC3E}">
        <p14:creationId xmlns:p14="http://schemas.microsoft.com/office/powerpoint/2010/main" val="60407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530507"/>
            <a:ext cx="7272808" cy="738664"/>
          </a:xfrm>
          <a:prstGeom prst="rect">
            <a:avLst/>
          </a:prstGeom>
        </p:spPr>
        <p:txBody>
          <a:bodyPr wrap="square">
            <a:spAutoFit/>
          </a:bodyPr>
          <a:lstStyle/>
          <a:p>
            <a:r>
              <a:rPr lang="zh-CN" altLang="en-US" sz="2400" dirty="0"/>
              <a:t>换向</a:t>
            </a:r>
            <a:r>
              <a:rPr lang="zh-CN" altLang="en-US" sz="2400" dirty="0" smtClean="0"/>
              <a:t>火花：</a:t>
            </a:r>
            <a:r>
              <a:rPr lang="en-US" altLang="zh-CN" sz="2400" dirty="0" smtClean="0"/>
              <a:t>1</a:t>
            </a:r>
            <a:r>
              <a:rPr lang="zh-CN" altLang="en-US" sz="2400" dirty="0"/>
              <a:t>）</a:t>
            </a:r>
            <a:r>
              <a:rPr lang="zh-CN" altLang="en-US" sz="2400" dirty="0" smtClean="0"/>
              <a:t>电枢电流</a:t>
            </a:r>
            <a:r>
              <a:rPr lang="en-US" altLang="zh-CN" sz="2400" dirty="0" err="1" smtClean="0"/>
              <a:t>Ia</a:t>
            </a:r>
            <a:r>
              <a:rPr lang="zh-CN" altLang="en-US" sz="2400" dirty="0" smtClean="0"/>
              <a:t>；</a:t>
            </a:r>
            <a:r>
              <a:rPr lang="en-US" altLang="zh-CN" sz="2400" dirty="0" smtClean="0"/>
              <a:t>2</a:t>
            </a:r>
            <a:r>
              <a:rPr lang="zh-CN" altLang="en-US" sz="2400" dirty="0" smtClean="0"/>
              <a:t>）电机转速</a:t>
            </a:r>
            <a:r>
              <a:rPr lang="en-US" altLang="zh-CN" sz="2400" dirty="0" smtClean="0"/>
              <a:t>n</a:t>
            </a:r>
            <a:r>
              <a:rPr lang="zh-CN" altLang="en-US" sz="2400" dirty="0" smtClean="0"/>
              <a:t>；</a:t>
            </a:r>
            <a:r>
              <a:rPr lang="en-US" altLang="zh-CN" sz="2400" dirty="0" smtClean="0"/>
              <a:t>3</a:t>
            </a:r>
            <a:r>
              <a:rPr lang="zh-CN" altLang="en-US" sz="2400" dirty="0" smtClean="0"/>
              <a:t>）其它</a:t>
            </a:r>
            <a:endParaRPr lang="en-US" altLang="zh-CN" sz="2400" dirty="0" smtClean="0"/>
          </a:p>
          <a:p>
            <a:endParaRPr lang="zh-CN" altLang="en-US" dirty="0"/>
          </a:p>
        </p:txBody>
      </p:sp>
      <p:sp>
        <p:nvSpPr>
          <p:cNvPr id="5" name="矩形 4"/>
          <p:cNvSpPr/>
          <p:nvPr/>
        </p:nvSpPr>
        <p:spPr>
          <a:xfrm>
            <a:off x="638081" y="4924618"/>
            <a:ext cx="7128792" cy="830997"/>
          </a:xfrm>
          <a:prstGeom prst="rect">
            <a:avLst/>
          </a:prstGeom>
        </p:spPr>
        <p:txBody>
          <a:bodyPr wrap="square">
            <a:spAutoFit/>
          </a:bodyPr>
          <a:lstStyle/>
          <a:p>
            <a:r>
              <a:rPr lang="zh-CN" altLang="zh-CN" sz="2400" dirty="0"/>
              <a:t>减小换向火花：</a:t>
            </a:r>
            <a:r>
              <a:rPr lang="en-US" altLang="zh-CN" sz="2400" dirty="0"/>
              <a:t>1</a:t>
            </a:r>
            <a:r>
              <a:rPr lang="zh-CN" altLang="zh-CN" sz="2400" dirty="0"/>
              <a:t>、移动电刷法</a:t>
            </a:r>
            <a:r>
              <a:rPr lang="zh-CN" altLang="en-US" sz="2400" dirty="0"/>
              <a:t>；</a:t>
            </a:r>
            <a:r>
              <a:rPr lang="en-US" altLang="zh-CN" sz="2400" dirty="0"/>
              <a:t> 2</a:t>
            </a:r>
            <a:r>
              <a:rPr lang="zh-CN" altLang="zh-CN" sz="2400" dirty="0"/>
              <a:t>、在几何中性面设置附加的换向磁极</a:t>
            </a:r>
            <a:r>
              <a:rPr lang="zh-CN" altLang="en-US" sz="2400" dirty="0"/>
              <a:t>；</a:t>
            </a:r>
            <a:r>
              <a:rPr lang="en-US" altLang="zh-CN" sz="2400" dirty="0"/>
              <a:t>3</a:t>
            </a:r>
            <a:r>
              <a:rPr lang="zh-CN" altLang="zh-CN" sz="2400" dirty="0"/>
              <a:t>、选择合适的电刷。</a:t>
            </a:r>
          </a:p>
        </p:txBody>
      </p:sp>
      <p:sp>
        <p:nvSpPr>
          <p:cNvPr id="6" name="矩形 5"/>
          <p:cNvSpPr/>
          <p:nvPr/>
        </p:nvSpPr>
        <p:spPr>
          <a:xfrm>
            <a:off x="611229" y="2492896"/>
            <a:ext cx="7128792" cy="1200329"/>
          </a:xfrm>
          <a:prstGeom prst="rect">
            <a:avLst/>
          </a:prstGeom>
        </p:spPr>
        <p:txBody>
          <a:bodyPr wrap="square">
            <a:spAutoFit/>
          </a:bodyPr>
          <a:lstStyle/>
          <a:p>
            <a:r>
              <a:rPr lang="zh-CN" altLang="zh-CN" sz="2400" dirty="0"/>
              <a:t>换向火花</a:t>
            </a:r>
            <a:r>
              <a:rPr lang="zh-CN" altLang="en-US" sz="2400" dirty="0"/>
              <a:t>影响</a:t>
            </a:r>
            <a:r>
              <a:rPr lang="zh-CN" altLang="zh-CN" sz="2400" dirty="0"/>
              <a:t>：</a:t>
            </a:r>
            <a:r>
              <a:rPr lang="en-US" altLang="zh-CN" sz="2400" dirty="0"/>
              <a:t>1</a:t>
            </a:r>
            <a:r>
              <a:rPr lang="zh-CN" altLang="zh-CN" sz="2400" dirty="0"/>
              <a:t>、电磁噪声外</a:t>
            </a:r>
            <a:r>
              <a:rPr lang="zh-CN" altLang="en-US" sz="2400" dirty="0"/>
              <a:t>；</a:t>
            </a:r>
            <a:r>
              <a:rPr lang="en-US" altLang="zh-CN" sz="2400" dirty="0"/>
              <a:t> 2</a:t>
            </a:r>
            <a:r>
              <a:rPr lang="zh-CN" altLang="zh-CN" sz="2400" dirty="0"/>
              <a:t>、限制了直流电机最大电流、最高转速</a:t>
            </a:r>
            <a:r>
              <a:rPr lang="zh-CN" altLang="en-US" sz="2400" dirty="0"/>
              <a:t>；</a:t>
            </a:r>
            <a:r>
              <a:rPr lang="en-US" altLang="zh-CN" sz="2400" dirty="0"/>
              <a:t>3</a:t>
            </a:r>
            <a:r>
              <a:rPr lang="zh-CN" altLang="zh-CN" sz="2400" dirty="0"/>
              <a:t>、在化工、防爆等场所也会受到限制。</a:t>
            </a:r>
          </a:p>
        </p:txBody>
      </p:sp>
      <p:sp>
        <p:nvSpPr>
          <p:cNvPr id="7" name="下箭头 6"/>
          <p:cNvSpPr/>
          <p:nvPr/>
        </p:nvSpPr>
        <p:spPr>
          <a:xfrm>
            <a:off x="3750122" y="1263822"/>
            <a:ext cx="395713" cy="1008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a:off x="3724411" y="3728259"/>
            <a:ext cx="395713" cy="1008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https://gss0.baidu.com/-vo3dSag_xI4khGko9WTAnF6hhy/zhidao/pic/item/3b292df5e0fe992521d7a61c36a85edf8cb171a7.jpg"/>
          <p:cNvSpPr>
            <a:spLocks noChangeAspect="1" noChangeArrowheads="1"/>
          </p:cNvSpPr>
          <p:nvPr/>
        </p:nvSpPr>
        <p:spPr bwMode="auto">
          <a:xfrm>
            <a:off x="50341213" y="4140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6040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gss0.baidu.com/-vo3dSag_xI4khGko9WTAnF6hhy/zhidao/pic/item/3b292df5e0fe992521d7a61c36a85edf8cb171a7.jpg"/>
          <p:cNvSpPr>
            <a:spLocks noChangeAspect="1" noChangeArrowheads="1"/>
          </p:cNvSpPr>
          <p:nvPr/>
        </p:nvSpPr>
        <p:spPr bwMode="auto">
          <a:xfrm>
            <a:off x="50341213" y="4140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71" y="151598"/>
            <a:ext cx="4815138" cy="3355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87624" y="3506779"/>
            <a:ext cx="877163" cy="369332"/>
          </a:xfrm>
          <a:prstGeom prst="rect">
            <a:avLst/>
          </a:prstGeom>
          <a:noFill/>
        </p:spPr>
        <p:txBody>
          <a:bodyPr wrap="none" rtlCol="0">
            <a:spAutoFit/>
          </a:bodyPr>
          <a:lstStyle/>
          <a:p>
            <a:r>
              <a:rPr lang="zh-CN" altLang="en-US" dirty="0" smtClean="0"/>
              <a:t>换向极</a:t>
            </a:r>
            <a:endParaRPr lang="zh-CN" altLang="en-US" dirty="0"/>
          </a:p>
        </p:txBody>
      </p:sp>
      <p:pic>
        <p:nvPicPr>
          <p:cNvPr id="7170" name="Picture 2" descr="https://ss1.bdstatic.com/70cFuXSh_Q1YnxGkpoWK1HF6hhy/it/u=2542122609,916607660&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787" y="556850"/>
            <a:ext cx="3460565" cy="25331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3322113"/>
            <a:ext cx="4067944" cy="369332"/>
          </a:xfrm>
          <a:prstGeom prst="rect">
            <a:avLst/>
          </a:prstGeom>
          <a:noFill/>
        </p:spPr>
        <p:txBody>
          <a:bodyPr wrap="square" rtlCol="0">
            <a:spAutoFit/>
          </a:bodyPr>
          <a:lstStyle/>
          <a:p>
            <a:r>
              <a:rPr lang="zh-CN" altLang="en-US" dirty="0" smtClean="0"/>
              <a:t>烧坏的换向器</a:t>
            </a:r>
            <a:endParaRPr lang="zh-CN"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034" y="3876111"/>
            <a:ext cx="5106035" cy="277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452320" y="6237312"/>
            <a:ext cx="1584176" cy="369332"/>
          </a:xfrm>
          <a:prstGeom prst="rect">
            <a:avLst/>
          </a:prstGeom>
          <a:noFill/>
        </p:spPr>
        <p:txBody>
          <a:bodyPr wrap="square" rtlCol="0">
            <a:spAutoFit/>
          </a:bodyPr>
          <a:lstStyle/>
          <a:p>
            <a:r>
              <a:rPr lang="zh-CN" altLang="en-US" dirty="0" smtClean="0"/>
              <a:t>换向器结构</a:t>
            </a:r>
            <a:endParaRPr lang="zh-CN" altLang="en-US" dirty="0"/>
          </a:p>
        </p:txBody>
      </p:sp>
    </p:spTree>
    <p:extLst>
      <p:ext uri="{BB962C8B-B14F-4D97-AF65-F5344CB8AC3E}">
        <p14:creationId xmlns:p14="http://schemas.microsoft.com/office/powerpoint/2010/main" val="43989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9632" y="2156857"/>
            <a:ext cx="7056784" cy="369332"/>
          </a:xfrm>
          <a:prstGeom prst="rect">
            <a:avLst/>
          </a:prstGeom>
        </p:spPr>
        <p:txBody>
          <a:bodyPr wrap="square">
            <a:spAutoFit/>
          </a:bodyPr>
          <a:lstStyle/>
          <a:p>
            <a:r>
              <a:rPr lang="en-US" altLang="zh-CN" dirty="0" smtClean="0"/>
              <a:t>      </a:t>
            </a:r>
            <a:endParaRPr lang="zh-CN" altLang="en-US" dirty="0"/>
          </a:p>
        </p:txBody>
      </p:sp>
      <p:sp>
        <p:nvSpPr>
          <p:cNvPr id="5" name="矩形 4"/>
          <p:cNvSpPr/>
          <p:nvPr/>
        </p:nvSpPr>
        <p:spPr>
          <a:xfrm>
            <a:off x="405620" y="519375"/>
            <a:ext cx="8280920" cy="4934684"/>
          </a:xfrm>
          <a:prstGeom prst="rect">
            <a:avLst/>
          </a:prstGeom>
        </p:spPr>
        <p:txBody>
          <a:bodyPr wrap="square">
            <a:spAutoFit/>
          </a:bodyPr>
          <a:lstStyle/>
          <a:p>
            <a:pPr indent="304800">
              <a:spcBef>
                <a:spcPts val="780"/>
              </a:spcBef>
              <a:spcAft>
                <a:spcPts val="780"/>
              </a:spcAft>
            </a:pPr>
            <a:r>
              <a:rPr lang="en-US" altLang="zh-CN" sz="1600" kern="100" dirty="0" smtClean="0">
                <a:latin typeface="Times New Roman"/>
              </a:rPr>
              <a:t>1</a:t>
            </a:r>
            <a:r>
              <a:rPr lang="zh-CN" altLang="zh-CN" sz="1600" kern="100" dirty="0">
                <a:latin typeface="Times New Roman"/>
              </a:rPr>
              <a:t>、铁芯用硅钢片叠压而成而不用一个整块铁芯为什么？</a:t>
            </a:r>
          </a:p>
          <a:p>
            <a:pPr indent="304800">
              <a:spcBef>
                <a:spcPts val="780"/>
              </a:spcBef>
              <a:spcAft>
                <a:spcPts val="780"/>
              </a:spcAft>
            </a:pPr>
            <a:r>
              <a:rPr lang="en-US" altLang="zh-CN" sz="1600" kern="100" dirty="0">
                <a:latin typeface="Times New Roman"/>
              </a:rPr>
              <a:t>2</a:t>
            </a:r>
            <a:r>
              <a:rPr lang="zh-CN" altLang="zh-CN" sz="1600" kern="100" dirty="0" smtClean="0">
                <a:latin typeface="Times New Roman"/>
              </a:rPr>
              <a:t>、什么</a:t>
            </a:r>
            <a:r>
              <a:rPr lang="zh-CN" altLang="zh-CN" sz="1600" kern="100" dirty="0">
                <a:latin typeface="Times New Roman"/>
              </a:rPr>
              <a:t>是直流电机的电枢反应？电枢反应有何影响</a:t>
            </a:r>
            <a:r>
              <a:rPr lang="zh-CN" altLang="zh-CN" sz="1600" kern="100" dirty="0" smtClean="0">
                <a:latin typeface="Times New Roman"/>
              </a:rPr>
              <a:t>？</a:t>
            </a:r>
            <a:endParaRPr lang="en-US" altLang="zh-CN" sz="1600" kern="100" dirty="0" smtClean="0">
              <a:latin typeface="Times New Roman"/>
            </a:endParaRPr>
          </a:p>
          <a:p>
            <a:pPr indent="304800">
              <a:spcBef>
                <a:spcPts val="780"/>
              </a:spcBef>
              <a:spcAft>
                <a:spcPts val="780"/>
              </a:spcAft>
            </a:pPr>
            <a:r>
              <a:rPr lang="en-US" altLang="zh-CN" sz="1600" kern="100" dirty="0" smtClean="0">
                <a:latin typeface="Times New Roman"/>
              </a:rPr>
              <a:t>3</a:t>
            </a:r>
            <a:r>
              <a:rPr lang="zh-CN" altLang="en-US" sz="1600" kern="100" dirty="0" smtClean="0">
                <a:latin typeface="Times New Roman"/>
              </a:rPr>
              <a:t>、</a:t>
            </a:r>
            <a:r>
              <a:rPr lang="zh-CN" altLang="en-US" sz="1600" kern="100" dirty="0">
                <a:latin typeface="Times New Roman"/>
              </a:rPr>
              <a:t>直流电机如果不考虑换向限制，如果电枢电流远远大于额定电流，请问产生的电磁转矩也成正比增大吗</a:t>
            </a:r>
            <a:r>
              <a:rPr lang="zh-CN" altLang="en-US" sz="1600" kern="100" dirty="0" smtClean="0">
                <a:latin typeface="Times New Roman"/>
              </a:rPr>
              <a:t>？</a:t>
            </a:r>
            <a:endParaRPr lang="zh-CN" altLang="zh-CN" sz="1600" kern="100" dirty="0">
              <a:latin typeface="Times New Roman"/>
            </a:endParaRPr>
          </a:p>
          <a:p>
            <a:pPr indent="304800">
              <a:spcBef>
                <a:spcPts val="780"/>
              </a:spcBef>
              <a:spcAft>
                <a:spcPts val="780"/>
              </a:spcAft>
            </a:pPr>
            <a:r>
              <a:rPr lang="en-US" altLang="zh-CN" sz="1600" kern="100" dirty="0" smtClean="0">
                <a:latin typeface="Times New Roman"/>
              </a:rPr>
              <a:t>4</a:t>
            </a:r>
            <a:r>
              <a:rPr lang="zh-CN" altLang="zh-CN" sz="1600" kern="100" dirty="0" smtClean="0">
                <a:latin typeface="Times New Roman"/>
              </a:rPr>
              <a:t>、</a:t>
            </a:r>
            <a:r>
              <a:rPr lang="zh-CN" altLang="zh-CN" sz="1600" kern="100" dirty="0">
                <a:latin typeface="Times New Roman"/>
              </a:rPr>
              <a:t>控制或改变什么变量可以改变他励式直流电机的旋转方向？</a:t>
            </a:r>
          </a:p>
          <a:p>
            <a:pPr indent="304800">
              <a:spcBef>
                <a:spcPts val="780"/>
              </a:spcBef>
              <a:spcAft>
                <a:spcPts val="780"/>
              </a:spcAft>
            </a:pPr>
            <a:r>
              <a:rPr lang="en-US" altLang="zh-CN" sz="1600" kern="100" dirty="0" smtClean="0">
                <a:latin typeface="Times New Roman"/>
              </a:rPr>
              <a:t>5</a:t>
            </a:r>
            <a:r>
              <a:rPr lang="zh-CN" altLang="zh-CN" sz="1600" kern="100" dirty="0" smtClean="0">
                <a:latin typeface="Times New Roman"/>
              </a:rPr>
              <a:t>、</a:t>
            </a:r>
            <a:r>
              <a:rPr lang="zh-CN" altLang="zh-CN" sz="1600" kern="100" dirty="0">
                <a:latin typeface="Times New Roman"/>
              </a:rPr>
              <a:t>同样电枢电流，电机转速越大对应转子的铁芯损耗是增加还是减小？</a:t>
            </a:r>
          </a:p>
          <a:p>
            <a:pPr indent="304800">
              <a:spcBef>
                <a:spcPts val="780"/>
              </a:spcBef>
              <a:spcAft>
                <a:spcPts val="780"/>
              </a:spcAft>
            </a:pPr>
            <a:r>
              <a:rPr lang="en-US" altLang="zh-CN" sz="1600" kern="100" dirty="0" smtClean="0">
                <a:latin typeface="Times New Roman"/>
              </a:rPr>
              <a:t>6</a:t>
            </a:r>
            <a:r>
              <a:rPr lang="zh-CN" altLang="zh-CN" sz="1600" kern="100" dirty="0" smtClean="0">
                <a:latin typeface="Times New Roman"/>
              </a:rPr>
              <a:t>、</a:t>
            </a:r>
            <a:r>
              <a:rPr lang="zh-CN" altLang="zh-CN" sz="1600" kern="100" dirty="0">
                <a:latin typeface="Times New Roman"/>
              </a:rPr>
              <a:t>如果把直流电机电枢铁芯换成刚性好、轻质非铁磁材料，定性分析电机性能、参数主要有什么变化。</a:t>
            </a:r>
          </a:p>
          <a:p>
            <a:pPr indent="304800">
              <a:spcBef>
                <a:spcPts val="780"/>
              </a:spcBef>
              <a:spcAft>
                <a:spcPts val="780"/>
              </a:spcAft>
            </a:pPr>
            <a:r>
              <a:rPr lang="en-US" altLang="zh-CN" sz="1600" kern="100" dirty="0" smtClean="0">
                <a:latin typeface="Times New Roman"/>
              </a:rPr>
              <a:t>7</a:t>
            </a:r>
            <a:r>
              <a:rPr lang="zh-CN" altLang="zh-CN" sz="1600" kern="100" dirty="0" smtClean="0">
                <a:latin typeface="Times New Roman"/>
              </a:rPr>
              <a:t>、</a:t>
            </a:r>
            <a:r>
              <a:rPr lang="zh-CN" altLang="zh-CN" sz="1600" kern="100" dirty="0">
                <a:latin typeface="Times New Roman"/>
              </a:rPr>
              <a:t>直流电动机电枢元件内的电流、电势是交流还是直流？写出频率</a:t>
            </a:r>
            <a:r>
              <a:rPr lang="en-US" altLang="zh-CN" sz="1600" kern="100" dirty="0">
                <a:latin typeface="Times New Roman"/>
              </a:rPr>
              <a:t>f</a:t>
            </a:r>
            <a:r>
              <a:rPr lang="zh-CN" altLang="zh-CN" sz="1600" kern="100" dirty="0">
                <a:latin typeface="Times New Roman"/>
              </a:rPr>
              <a:t>与转速</a:t>
            </a:r>
            <a:r>
              <a:rPr lang="en-US" altLang="zh-CN" sz="1600" kern="100" dirty="0">
                <a:latin typeface="Times New Roman"/>
              </a:rPr>
              <a:t>n</a:t>
            </a:r>
            <a:r>
              <a:rPr lang="zh-CN" altLang="zh-CN" sz="1600" kern="100" dirty="0">
                <a:latin typeface="Times New Roman"/>
              </a:rPr>
              <a:t>和磁极对数</a:t>
            </a:r>
            <a:r>
              <a:rPr lang="en-US" altLang="zh-CN" sz="1600" kern="100" dirty="0">
                <a:latin typeface="Times New Roman"/>
              </a:rPr>
              <a:t>P</a:t>
            </a:r>
            <a:r>
              <a:rPr lang="zh-CN" altLang="zh-CN" sz="1600" kern="100" dirty="0">
                <a:latin typeface="Times New Roman"/>
              </a:rPr>
              <a:t>的关系式。</a:t>
            </a:r>
          </a:p>
          <a:p>
            <a:pPr indent="304800">
              <a:spcBef>
                <a:spcPts val="780"/>
              </a:spcBef>
              <a:spcAft>
                <a:spcPts val="780"/>
              </a:spcAft>
            </a:pPr>
            <a:r>
              <a:rPr lang="en-US" altLang="zh-CN" sz="1600" kern="100" dirty="0" smtClean="0">
                <a:latin typeface="Times New Roman"/>
              </a:rPr>
              <a:t>8</a:t>
            </a:r>
            <a:r>
              <a:rPr lang="zh-CN" altLang="zh-CN" sz="1600" kern="100" dirty="0" smtClean="0">
                <a:latin typeface="Times New Roman"/>
              </a:rPr>
              <a:t>、</a:t>
            </a:r>
            <a:r>
              <a:rPr lang="zh-CN" altLang="zh-CN" sz="1600" kern="100" dirty="0">
                <a:latin typeface="Times New Roman"/>
              </a:rPr>
              <a:t>电机正常运行时，什么变量改变会导致换向火花增大？</a:t>
            </a:r>
          </a:p>
          <a:p>
            <a:pPr indent="304800">
              <a:spcBef>
                <a:spcPts val="780"/>
              </a:spcBef>
              <a:spcAft>
                <a:spcPts val="780"/>
              </a:spcAft>
            </a:pPr>
            <a:r>
              <a:rPr lang="en-US" altLang="zh-CN" sz="1600" kern="100" dirty="0" smtClean="0">
                <a:latin typeface="Times New Roman"/>
              </a:rPr>
              <a:t>9</a:t>
            </a:r>
            <a:r>
              <a:rPr lang="zh-CN" altLang="zh-CN" sz="1600" kern="100" dirty="0" smtClean="0">
                <a:latin typeface="Times New Roman"/>
              </a:rPr>
              <a:t>、</a:t>
            </a:r>
            <a:r>
              <a:rPr lang="zh-CN" altLang="zh-CN" sz="1600" dirty="0" smtClean="0"/>
              <a:t>直流电动机</a:t>
            </a:r>
            <a:r>
              <a:rPr lang="zh-CN" altLang="zh-CN" sz="1600" dirty="0"/>
              <a:t>电动运行与发电运行对应的电枢电压</a:t>
            </a:r>
            <a:r>
              <a:rPr lang="en-US" altLang="zh-CN" sz="1600" dirty="0" err="1"/>
              <a:t>U</a:t>
            </a:r>
            <a:r>
              <a:rPr lang="en-US" altLang="zh-CN" sz="1600" baseline="-25000" dirty="0" err="1"/>
              <a:t>a</a:t>
            </a:r>
            <a:r>
              <a:rPr lang="zh-CN" altLang="zh-CN" sz="1600" dirty="0"/>
              <a:t>和感应电势</a:t>
            </a:r>
            <a:r>
              <a:rPr lang="en-US" altLang="zh-CN" sz="1600" dirty="0" err="1"/>
              <a:t>E</a:t>
            </a:r>
            <a:r>
              <a:rPr lang="en-US" altLang="zh-CN" sz="1600" baseline="-25000" dirty="0" err="1"/>
              <a:t>a</a:t>
            </a:r>
            <a:r>
              <a:rPr lang="zh-CN" altLang="zh-CN" sz="1600" dirty="0"/>
              <a:t>，电磁转矩</a:t>
            </a:r>
            <a:r>
              <a:rPr lang="en-US" altLang="zh-CN" sz="1600" dirty="0"/>
              <a:t>T</a:t>
            </a:r>
            <a:r>
              <a:rPr lang="en-US" altLang="zh-CN" sz="1600" baseline="-25000" dirty="0"/>
              <a:t>em</a:t>
            </a:r>
            <a:r>
              <a:rPr lang="zh-CN" altLang="zh-CN" sz="1600" dirty="0"/>
              <a:t>与转速ω之间分别是什么关系</a:t>
            </a:r>
            <a:r>
              <a:rPr lang="zh-CN" altLang="zh-CN" sz="1600" dirty="0" smtClean="0"/>
              <a:t>？</a:t>
            </a:r>
            <a:endParaRPr lang="zh-CN" altLang="zh-CN" sz="1600" dirty="0"/>
          </a:p>
        </p:txBody>
      </p:sp>
      <p:sp>
        <p:nvSpPr>
          <p:cNvPr id="6" name="TextBox 5"/>
          <p:cNvSpPr txBox="1"/>
          <p:nvPr/>
        </p:nvSpPr>
        <p:spPr>
          <a:xfrm>
            <a:off x="2483768" y="24203"/>
            <a:ext cx="3816424" cy="523220"/>
          </a:xfrm>
          <a:prstGeom prst="rect">
            <a:avLst/>
          </a:prstGeom>
          <a:noFill/>
        </p:spPr>
        <p:txBody>
          <a:bodyPr wrap="square" rtlCol="0">
            <a:spAutoFit/>
          </a:bodyPr>
          <a:lstStyle/>
          <a:p>
            <a:pPr algn="ctr"/>
            <a:r>
              <a:rPr lang="zh-CN" altLang="en-US" sz="2800" dirty="0" smtClean="0"/>
              <a:t>作        业</a:t>
            </a:r>
            <a:endParaRPr lang="zh-CN" altLang="en-US" sz="2800" dirty="0"/>
          </a:p>
        </p:txBody>
      </p:sp>
    </p:spTree>
    <p:extLst>
      <p:ext uri="{BB962C8B-B14F-4D97-AF65-F5344CB8AC3E}">
        <p14:creationId xmlns:p14="http://schemas.microsoft.com/office/powerpoint/2010/main" val="4776902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idx="4294967295"/>
          </p:nvPr>
        </p:nvSpPr>
        <p:spPr bwMode="auto">
          <a:xfrm>
            <a:off x="539750" y="188913"/>
            <a:ext cx="8229600" cy="863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3200" b="1" smtClean="0">
                <a:ea typeface="楷体_GB2312" pitchFamily="49" charset="-122"/>
              </a:rPr>
              <a:t>致    谢</a:t>
            </a:r>
          </a:p>
        </p:txBody>
      </p:sp>
      <p:sp>
        <p:nvSpPr>
          <p:cNvPr id="47107" name="内容占位符 2"/>
          <p:cNvSpPr>
            <a:spLocks noGrp="1"/>
          </p:cNvSpPr>
          <p:nvPr>
            <p:ph idx="4294967295"/>
          </p:nvPr>
        </p:nvSpPr>
        <p:spPr>
          <a:xfrm>
            <a:off x="395288" y="1484313"/>
            <a:ext cx="8229600" cy="4525962"/>
          </a:xfrm>
        </p:spPr>
        <p:txBody>
          <a:bodyPr/>
          <a:lstStyle/>
          <a:p>
            <a:pPr algn="just">
              <a:lnSpc>
                <a:spcPct val="200000"/>
              </a:lnSpc>
              <a:buFontTx/>
              <a:buNone/>
            </a:pPr>
            <a:r>
              <a:rPr lang="zh-CN" altLang="en-US" sz="2400" b="1" dirty="0" smtClean="0">
                <a:ea typeface="楷体_GB2312" pitchFamily="49" charset="-122"/>
              </a:rPr>
              <a:t>		本文档所引用的许多素材，来源于互联网上国内外的课件、科技论文、文章、网页等。本文引用只是为了给学生提供更好的教学素材，非商业目的。对这些所引用素材的原创者，在此表示深深的谢意。</a:t>
            </a:r>
          </a:p>
        </p:txBody>
      </p:sp>
    </p:spTree>
    <p:extLst>
      <p:ext uri="{BB962C8B-B14F-4D97-AF65-F5344CB8AC3E}">
        <p14:creationId xmlns:p14="http://schemas.microsoft.com/office/powerpoint/2010/main" val="1803835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65100" y="939800"/>
            <a:ext cx="4292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dirty="0" smtClean="0">
                <a:solidFill>
                  <a:srgbClr val="0000CC"/>
                </a:solidFill>
                <a:latin typeface="Times New Roman" pitchFamily="18" charset="0"/>
                <a:ea typeface="黑体" pitchFamily="2" charset="-122"/>
              </a:rPr>
              <a:t>1.1.1</a:t>
            </a:r>
            <a:r>
              <a:rPr kumimoji="1" lang="zh-CN" altLang="en-US" sz="2400" dirty="0" smtClean="0">
                <a:solidFill>
                  <a:srgbClr val="0000CC"/>
                </a:solidFill>
                <a:latin typeface="Times New Roman" pitchFamily="18" charset="0"/>
                <a:ea typeface="黑体" pitchFamily="2" charset="-122"/>
              </a:rPr>
              <a:t>、直流电机</a:t>
            </a:r>
            <a:r>
              <a:rPr kumimoji="1" lang="zh-CN" altLang="en-US" sz="2400" dirty="0">
                <a:solidFill>
                  <a:srgbClr val="0000CC"/>
                </a:solidFill>
                <a:latin typeface="Times New Roman" pitchFamily="18" charset="0"/>
                <a:ea typeface="黑体" pitchFamily="2" charset="-122"/>
              </a:rPr>
              <a:t>工作原理</a:t>
            </a:r>
          </a:p>
        </p:txBody>
      </p:sp>
      <p:sp>
        <p:nvSpPr>
          <p:cNvPr id="17411" name="Text Box 3"/>
          <p:cNvSpPr txBox="1">
            <a:spLocks noChangeArrowheads="1"/>
          </p:cNvSpPr>
          <p:nvPr/>
        </p:nvSpPr>
        <p:spPr bwMode="auto">
          <a:xfrm>
            <a:off x="0" y="2197100"/>
            <a:ext cx="45783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        </a:t>
            </a:r>
            <a:r>
              <a:rPr kumimoji="1" lang="zh-CN" altLang="en-US" sz="2400" b="1">
                <a:latin typeface="楷体_GB2312" pitchFamily="49" charset="-122"/>
                <a:ea typeface="楷体_GB2312" pitchFamily="49" charset="-122"/>
              </a:rPr>
              <a:t>把电刷</a:t>
            </a:r>
            <a:r>
              <a:rPr kumimoji="1" lang="en-US" altLang="zh-CN" sz="2400" b="1">
                <a:latin typeface="楷体_GB2312" pitchFamily="49" charset="-122"/>
                <a:ea typeface="楷体_GB2312" pitchFamily="49" charset="-122"/>
              </a:rPr>
              <a:t>A</a:t>
            </a:r>
            <a:r>
              <a:rPr kumimoji="1" lang="zh-CN" altLang="en-US" sz="2400" b="1">
                <a:latin typeface="楷体_GB2312" pitchFamily="49" charset="-122"/>
                <a:ea typeface="楷体_GB2312" pitchFamily="49" charset="-122"/>
              </a:rPr>
              <a:t>、</a:t>
            </a:r>
            <a:r>
              <a:rPr kumimoji="1" lang="en-US" altLang="zh-CN" sz="2400" b="1">
                <a:latin typeface="楷体_GB2312" pitchFamily="49" charset="-122"/>
                <a:ea typeface="楷体_GB2312" pitchFamily="49" charset="-122"/>
              </a:rPr>
              <a:t>B</a:t>
            </a:r>
            <a:r>
              <a:rPr kumimoji="1" lang="zh-CN" altLang="en-US" sz="2400" b="1">
                <a:latin typeface="楷体_GB2312" pitchFamily="49" charset="-122"/>
                <a:ea typeface="楷体_GB2312" pitchFamily="49" charset="-122"/>
              </a:rPr>
              <a:t>接到直流电源上，电刷</a:t>
            </a:r>
            <a:r>
              <a:rPr kumimoji="1" lang="en-US" altLang="zh-CN" sz="2400" b="1">
                <a:latin typeface="楷体_GB2312" pitchFamily="49" charset="-122"/>
                <a:ea typeface="楷体_GB2312" pitchFamily="49" charset="-122"/>
              </a:rPr>
              <a:t>A</a:t>
            </a:r>
            <a:r>
              <a:rPr kumimoji="1" lang="zh-CN" altLang="en-US" sz="2400" b="1">
                <a:latin typeface="楷体_GB2312" pitchFamily="49" charset="-122"/>
                <a:ea typeface="楷体_GB2312" pitchFamily="49" charset="-122"/>
              </a:rPr>
              <a:t>接正极，电刷</a:t>
            </a:r>
            <a:r>
              <a:rPr kumimoji="1" lang="en-US" altLang="zh-CN" sz="2400" b="1">
                <a:latin typeface="楷体_GB2312" pitchFamily="49" charset="-122"/>
                <a:ea typeface="楷体_GB2312" pitchFamily="49" charset="-122"/>
              </a:rPr>
              <a:t>B</a:t>
            </a:r>
            <a:r>
              <a:rPr kumimoji="1" lang="zh-CN" altLang="en-US" sz="2400" b="1">
                <a:latin typeface="楷体_GB2312" pitchFamily="49" charset="-122"/>
                <a:ea typeface="楷体_GB2312" pitchFamily="49" charset="-122"/>
              </a:rPr>
              <a:t>接负极。此时电枢线圈中将电流流过。</a:t>
            </a:r>
          </a:p>
        </p:txBody>
      </p:sp>
      <p:sp>
        <p:nvSpPr>
          <p:cNvPr id="17412" name="Text Box 4"/>
          <p:cNvSpPr txBox="1">
            <a:spLocks noChangeArrowheads="1"/>
          </p:cNvSpPr>
          <p:nvPr/>
        </p:nvSpPr>
        <p:spPr bwMode="auto">
          <a:xfrm>
            <a:off x="241300" y="1395413"/>
            <a:ext cx="4216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dirty="0">
                <a:solidFill>
                  <a:srgbClr val="FF0000"/>
                </a:solidFill>
                <a:latin typeface="Times New Roman" pitchFamily="18" charset="0"/>
              </a:rPr>
              <a:t>        </a:t>
            </a:r>
            <a:r>
              <a:rPr kumimoji="1" lang="zh-CN" altLang="en-US" sz="2400" b="1" dirty="0">
                <a:solidFill>
                  <a:srgbClr val="FF0000"/>
                </a:solidFill>
                <a:latin typeface="Times New Roman" pitchFamily="18" charset="0"/>
                <a:ea typeface="楷体_GB2312" pitchFamily="49" charset="-122"/>
              </a:rPr>
              <a:t>直流电动机</a:t>
            </a:r>
            <a:r>
              <a:rPr kumimoji="1" lang="zh-CN" altLang="en-US" sz="2400" b="1" dirty="0">
                <a:latin typeface="Times New Roman" pitchFamily="18" charset="0"/>
                <a:ea typeface="楷体_GB2312" pitchFamily="49" charset="-122"/>
              </a:rPr>
              <a:t>是将电能转变成机械能的旋转机械。</a:t>
            </a:r>
          </a:p>
        </p:txBody>
      </p:sp>
      <p:sp>
        <p:nvSpPr>
          <p:cNvPr id="17413" name="Text Box 5"/>
          <p:cNvSpPr txBox="1">
            <a:spLocks noChangeArrowheads="1"/>
          </p:cNvSpPr>
          <p:nvPr/>
        </p:nvSpPr>
        <p:spPr bwMode="auto">
          <a:xfrm>
            <a:off x="4419600" y="1117600"/>
            <a:ext cx="4648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a:latin typeface="Times New Roman" pitchFamily="18" charset="0"/>
              </a:rPr>
              <a:t>       </a:t>
            </a:r>
            <a:r>
              <a:rPr kumimoji="1" lang="zh-CN" altLang="en-US" sz="2400" b="1">
                <a:latin typeface="楷体_GB2312" pitchFamily="49" charset="-122"/>
                <a:ea typeface="楷体_GB2312" pitchFamily="49" charset="-122"/>
              </a:rPr>
              <a:t>在磁场作用下，</a:t>
            </a:r>
            <a:r>
              <a:rPr kumimoji="1" lang="en-US" altLang="zh-CN" sz="2400" b="1">
                <a:latin typeface="楷体_GB2312" pitchFamily="49" charset="-122"/>
                <a:ea typeface="楷体_GB2312" pitchFamily="49" charset="-122"/>
              </a:rPr>
              <a:t>N</a:t>
            </a:r>
            <a:r>
              <a:rPr kumimoji="1" lang="zh-CN" altLang="en-US" sz="2400" b="1">
                <a:latin typeface="楷体_GB2312" pitchFamily="49" charset="-122"/>
                <a:ea typeface="楷体_GB2312" pitchFamily="49" charset="-122"/>
              </a:rPr>
              <a:t>极性下导体</a:t>
            </a:r>
            <a:r>
              <a:rPr kumimoji="1" lang="en-US" altLang="zh-CN" sz="2400" b="1">
                <a:latin typeface="楷体_GB2312" pitchFamily="49" charset="-122"/>
                <a:ea typeface="楷体_GB2312" pitchFamily="49" charset="-122"/>
              </a:rPr>
              <a:t>ab</a:t>
            </a:r>
            <a:r>
              <a:rPr kumimoji="1" lang="zh-CN" altLang="en-US" sz="2400" b="1">
                <a:latin typeface="楷体_GB2312" pitchFamily="49" charset="-122"/>
                <a:ea typeface="楷体_GB2312" pitchFamily="49" charset="-122"/>
              </a:rPr>
              <a:t>受力方向从右向左，</a:t>
            </a:r>
            <a:r>
              <a:rPr kumimoji="1" lang="en-US" altLang="zh-CN" sz="2400" b="1">
                <a:latin typeface="楷体_GB2312" pitchFamily="49" charset="-122"/>
                <a:ea typeface="楷体_GB2312" pitchFamily="49" charset="-122"/>
              </a:rPr>
              <a:t>S </a:t>
            </a:r>
            <a:r>
              <a:rPr kumimoji="1" lang="zh-CN" altLang="en-US" sz="2400" b="1">
                <a:latin typeface="楷体_GB2312" pitchFamily="49" charset="-122"/>
                <a:ea typeface="楷体_GB2312" pitchFamily="49" charset="-122"/>
              </a:rPr>
              <a:t>极下导体</a:t>
            </a:r>
            <a:r>
              <a:rPr kumimoji="1" lang="en-US" altLang="zh-CN" sz="2400" b="1">
                <a:latin typeface="楷体_GB2312" pitchFamily="49" charset="-122"/>
                <a:ea typeface="楷体_GB2312" pitchFamily="49" charset="-122"/>
              </a:rPr>
              <a:t>cd</a:t>
            </a:r>
            <a:r>
              <a:rPr kumimoji="1" lang="zh-CN" altLang="en-US" sz="2400" b="1">
                <a:latin typeface="楷体_GB2312" pitchFamily="49" charset="-122"/>
                <a:ea typeface="楷体_GB2312" pitchFamily="49" charset="-122"/>
              </a:rPr>
              <a:t>受力方向从左向右。该电磁力形成逆时针方向的电磁转矩。当电磁转矩大于阻转矩时，电机转子逆时针方向旋转。</a:t>
            </a:r>
          </a:p>
        </p:txBody>
      </p:sp>
      <p:pic>
        <p:nvPicPr>
          <p:cNvPr id="1741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4588" y="3046413"/>
            <a:ext cx="4125912"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
            <a:hlinkClick r:id="rId3" action="ppaction://hlinksldjump"/>
          </p:cNvPr>
          <p:cNvSpPr txBox="1">
            <a:spLocks noChangeArrowheads="1"/>
          </p:cNvSpPr>
          <p:nvPr/>
        </p:nvSpPr>
        <p:spPr bwMode="auto">
          <a:xfrm>
            <a:off x="395536" y="116770"/>
            <a:ext cx="7499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600" dirty="0">
                <a:latin typeface="楷体_GB2312" pitchFamily="49" charset="-122"/>
                <a:ea typeface="楷体_GB2312" pitchFamily="49" charset="-122"/>
              </a:rPr>
              <a:t>1.1 </a:t>
            </a:r>
            <a:r>
              <a:rPr lang="zh-CN" altLang="en-US" sz="3600" dirty="0">
                <a:latin typeface="楷体_GB2312" pitchFamily="49" charset="-122"/>
                <a:ea typeface="楷体_GB2312" pitchFamily="49" charset="-122"/>
              </a:rPr>
              <a:t>直流电机的基本工作原理和结构</a:t>
            </a:r>
          </a:p>
        </p:txBody>
      </p:sp>
      <p:pic>
        <p:nvPicPr>
          <p:cNvPr id="9"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645023"/>
            <a:ext cx="2455862"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05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linds(horizontal)">
                                      <p:cBhvr>
                                        <p:cTn id="7" dur="500"/>
                                        <p:tgtEl>
                                          <p:spTgt spid="1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fade">
                                      <p:cBhvr>
                                        <p:cTn id="12" dur="1000"/>
                                        <p:tgtEl>
                                          <p:spTgt spid="17412"/>
                                        </p:tgtEl>
                                      </p:cBhvr>
                                    </p:animEffect>
                                    <p:anim calcmode="lin" valueType="num">
                                      <p:cBhvr>
                                        <p:cTn id="13" dur="1000" fill="hold"/>
                                        <p:tgtEl>
                                          <p:spTgt spid="17412"/>
                                        </p:tgtEl>
                                        <p:attrNameLst>
                                          <p:attrName>ppt_x</p:attrName>
                                        </p:attrNameLst>
                                      </p:cBhvr>
                                      <p:tavLst>
                                        <p:tav tm="0">
                                          <p:val>
                                            <p:strVal val="#ppt_x"/>
                                          </p:val>
                                        </p:tav>
                                        <p:tav tm="100000">
                                          <p:val>
                                            <p:strVal val="#ppt_x"/>
                                          </p:val>
                                        </p:tav>
                                      </p:tavLst>
                                    </p:anim>
                                    <p:anim calcmode="lin" valueType="num">
                                      <p:cBhvr>
                                        <p:cTn id="14" dur="1000" fill="hold"/>
                                        <p:tgtEl>
                                          <p:spTgt spid="17412"/>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3" presetClass="entr" presetSubtype="16" fill="hold" nodeType="clickEffect">
                                  <p:stCondLst>
                                    <p:cond delay="0"/>
                                  </p:stCondLst>
                                  <p:childTnLst>
                                    <p:set>
                                      <p:cBhvr>
                                        <p:cTn id="18" dur="1" fill="hold">
                                          <p:stCondLst>
                                            <p:cond delay="0"/>
                                          </p:stCondLst>
                                        </p:cTn>
                                        <p:tgtEl>
                                          <p:spTgt spid="17414"/>
                                        </p:tgtEl>
                                        <p:attrNameLst>
                                          <p:attrName>style.visibility</p:attrName>
                                        </p:attrNameLst>
                                      </p:cBhvr>
                                      <p:to>
                                        <p:strVal val="visible"/>
                                      </p:to>
                                    </p:set>
                                    <p:animEffect transition="in" filter="plus(in)">
                                      <p:cBhvr>
                                        <p:cTn id="19" dur="2000"/>
                                        <p:tgtEl>
                                          <p:spTgt spid="1741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37"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out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7411"/>
                                        </p:tgtEl>
                                        <p:attrNameLst>
                                          <p:attrName>style.visibility</p:attrName>
                                        </p:attrNameLst>
                                      </p:cBhvr>
                                      <p:to>
                                        <p:strVal val="visible"/>
                                      </p:to>
                                    </p:set>
                                    <p:animEffect transition="in" filter="barn(outVertical)">
                                      <p:cBhvr>
                                        <p:cTn id="29" dur="1000"/>
                                        <p:tgtEl>
                                          <p:spTgt spid="17411"/>
                                        </p:tgtEl>
                                      </p:cBhvr>
                                    </p:animEffect>
                                  </p:childTnLst>
                                  <p:subTnLst>
                                    <p:set>
                                      <p:cBhvr override="childStyle">
                                        <p:cTn dur="1" fill="hold" display="0" masterRel="nextClick" afterEffect="1"/>
                                        <p:tgtEl>
                                          <p:spTgt spid="17411"/>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6" presetClass="entr" presetSubtype="42" fill="hold" grpId="0" nodeType="clickEffect">
                                  <p:stCondLst>
                                    <p:cond delay="0"/>
                                  </p:stCondLst>
                                  <p:childTnLst>
                                    <p:set>
                                      <p:cBhvr>
                                        <p:cTn id="33" dur="1" fill="hold">
                                          <p:stCondLst>
                                            <p:cond delay="0"/>
                                          </p:stCondLst>
                                        </p:cTn>
                                        <p:tgtEl>
                                          <p:spTgt spid="17413"/>
                                        </p:tgtEl>
                                        <p:attrNameLst>
                                          <p:attrName>style.visibility</p:attrName>
                                        </p:attrNameLst>
                                      </p:cBhvr>
                                      <p:to>
                                        <p:strVal val="visible"/>
                                      </p:to>
                                    </p:set>
                                    <p:animEffect transition="in" filter="barn(outHorizontal)">
                                      <p:cBhvr>
                                        <p:cTn id="34"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P spid="17411" grpId="0" autoUpdateAnimBg="0"/>
      <p:bldP spid="17412" grpId="0"/>
      <p:bldP spid="1741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368300" y="1922463"/>
            <a:ext cx="4419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b="1" dirty="0">
                <a:latin typeface="楷体_GB2312" pitchFamily="49" charset="-122"/>
                <a:ea typeface="楷体_GB2312" pitchFamily="49" charset="-122"/>
              </a:rPr>
              <a:t>    </a:t>
            </a:r>
            <a:r>
              <a:rPr kumimoji="1" lang="zh-CN" altLang="en-US" sz="2400" b="1" dirty="0">
                <a:latin typeface="楷体_GB2312" pitchFamily="49" charset="-122"/>
                <a:ea typeface="楷体_GB2312" pitchFamily="49" charset="-122"/>
              </a:rPr>
              <a:t>原</a:t>
            </a:r>
            <a:r>
              <a:rPr kumimoji="1" lang="en-US" altLang="zh-CN" sz="2400" b="1" dirty="0">
                <a:latin typeface="楷体_GB2312" pitchFamily="49" charset="-122"/>
                <a:ea typeface="楷体_GB2312" pitchFamily="49" charset="-122"/>
              </a:rPr>
              <a:t>N</a:t>
            </a:r>
            <a:r>
              <a:rPr kumimoji="1" lang="zh-CN" altLang="en-US" sz="2400" b="1" dirty="0">
                <a:latin typeface="楷体_GB2312" pitchFamily="49" charset="-122"/>
                <a:ea typeface="楷体_GB2312" pitchFamily="49" charset="-122"/>
              </a:rPr>
              <a:t>极性下导体</a:t>
            </a:r>
            <a:r>
              <a:rPr kumimoji="1" lang="en-US" altLang="zh-CN" sz="2400" b="1" dirty="0" err="1">
                <a:latin typeface="楷体_GB2312" pitchFamily="49" charset="-122"/>
                <a:ea typeface="楷体_GB2312" pitchFamily="49" charset="-122"/>
              </a:rPr>
              <a:t>ab</a:t>
            </a:r>
            <a:r>
              <a:rPr kumimoji="1" lang="zh-CN" altLang="en-US" sz="2400" b="1" dirty="0">
                <a:latin typeface="楷体_GB2312" pitchFamily="49" charset="-122"/>
                <a:ea typeface="楷体_GB2312" pitchFamily="49" charset="-122"/>
              </a:rPr>
              <a:t>转到</a:t>
            </a:r>
            <a:r>
              <a:rPr kumimoji="1" lang="en-US" altLang="zh-CN" sz="2400" b="1" dirty="0">
                <a:latin typeface="楷体_GB2312" pitchFamily="49" charset="-122"/>
                <a:ea typeface="楷体_GB2312" pitchFamily="49" charset="-122"/>
              </a:rPr>
              <a:t>S</a:t>
            </a:r>
            <a:r>
              <a:rPr kumimoji="1" lang="zh-CN" altLang="en-US" sz="2400" b="1" dirty="0">
                <a:latin typeface="楷体_GB2312" pitchFamily="49" charset="-122"/>
                <a:ea typeface="楷体_GB2312" pitchFamily="49" charset="-122"/>
              </a:rPr>
              <a:t>极下，受力方向从左向右，原</a:t>
            </a:r>
            <a:r>
              <a:rPr kumimoji="1" lang="en-US" altLang="zh-CN" sz="2400" b="1" dirty="0">
                <a:latin typeface="楷体_GB2312" pitchFamily="49" charset="-122"/>
                <a:ea typeface="楷体_GB2312" pitchFamily="49" charset="-122"/>
              </a:rPr>
              <a:t>S </a:t>
            </a:r>
            <a:r>
              <a:rPr kumimoji="1" lang="zh-CN" altLang="en-US" sz="2400" b="1" dirty="0">
                <a:latin typeface="楷体_GB2312" pitchFamily="49" charset="-122"/>
                <a:ea typeface="楷体_GB2312" pitchFamily="49" charset="-122"/>
              </a:rPr>
              <a:t>极下导体</a:t>
            </a:r>
            <a:r>
              <a:rPr kumimoji="1" lang="en-US" altLang="zh-CN" sz="2400" b="1" dirty="0">
                <a:latin typeface="楷体_GB2312" pitchFamily="49" charset="-122"/>
                <a:ea typeface="楷体_GB2312" pitchFamily="49" charset="-122"/>
              </a:rPr>
              <a:t>cd</a:t>
            </a:r>
            <a:r>
              <a:rPr kumimoji="1" lang="zh-CN" altLang="en-US" sz="2400" b="1" dirty="0">
                <a:latin typeface="楷体_GB2312" pitchFamily="49" charset="-122"/>
                <a:ea typeface="楷体_GB2312" pitchFamily="49" charset="-122"/>
              </a:rPr>
              <a:t>转到</a:t>
            </a:r>
            <a:r>
              <a:rPr kumimoji="1" lang="en-US" altLang="zh-CN" sz="2400" b="1" dirty="0">
                <a:latin typeface="楷体_GB2312" pitchFamily="49" charset="-122"/>
                <a:ea typeface="楷体_GB2312" pitchFamily="49" charset="-122"/>
              </a:rPr>
              <a:t>N</a:t>
            </a:r>
            <a:r>
              <a:rPr kumimoji="1" lang="zh-CN" altLang="en-US" sz="2400" b="1" dirty="0">
                <a:latin typeface="楷体_GB2312" pitchFamily="49" charset="-122"/>
                <a:ea typeface="楷体_GB2312" pitchFamily="49" charset="-122"/>
              </a:rPr>
              <a:t>极下，受力方向从右向左。该电磁力形成逆时针方向的电磁转矩。线圈在该电磁力形成的电磁转矩作用下继续逆时针方向旋转。</a:t>
            </a:r>
          </a:p>
        </p:txBody>
      </p:sp>
      <p:sp>
        <p:nvSpPr>
          <p:cNvPr id="18435" name="Text Box 3"/>
          <p:cNvSpPr txBox="1">
            <a:spLocks noChangeArrowheads="1"/>
          </p:cNvSpPr>
          <p:nvPr/>
        </p:nvSpPr>
        <p:spPr bwMode="auto">
          <a:xfrm>
            <a:off x="254000" y="4903788"/>
            <a:ext cx="464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zh-CN" altLang="en-US" sz="2400" b="1" dirty="0" smtClean="0">
                <a:latin typeface="Times New Roman" pitchFamily="18" charset="0"/>
                <a:ea typeface="楷体_GB2312" pitchFamily="49" charset="-122"/>
              </a:rPr>
              <a:t>实际</a:t>
            </a:r>
            <a:r>
              <a:rPr kumimoji="1" lang="zh-CN" altLang="en-US" sz="2400" b="1" dirty="0">
                <a:latin typeface="Times New Roman" pitchFamily="18" charset="0"/>
                <a:ea typeface="楷体_GB2312" pitchFamily="49" charset="-122"/>
              </a:rPr>
              <a:t>的直流电动机的电枢并非单一线圈，磁极也并非一对。</a:t>
            </a:r>
          </a:p>
        </p:txBody>
      </p:sp>
      <p:pic>
        <p:nvPicPr>
          <p:cNvPr id="1843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4088" y="1784350"/>
            <a:ext cx="4329112"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p:cNvSpPr txBox="1">
            <a:spLocks noChangeArrowheads="1"/>
          </p:cNvSpPr>
          <p:nvPr/>
        </p:nvSpPr>
        <p:spPr bwMode="auto">
          <a:xfrm>
            <a:off x="317500" y="962025"/>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dirty="0">
                <a:latin typeface="Times New Roman" pitchFamily="18" charset="0"/>
              </a:rPr>
              <a:t>   </a:t>
            </a:r>
            <a:r>
              <a:rPr kumimoji="1" lang="zh-CN" altLang="en-US" sz="2400" b="1" dirty="0">
                <a:latin typeface="Times New Roman" pitchFamily="18" charset="0"/>
                <a:ea typeface="楷体_GB2312" pitchFamily="49" charset="-122"/>
              </a:rPr>
              <a:t>当电枢旋转到右图所示位置时</a:t>
            </a:r>
          </a:p>
        </p:txBody>
      </p:sp>
    </p:spTree>
    <p:extLst>
      <p:ext uri="{BB962C8B-B14F-4D97-AF65-F5344CB8AC3E}">
        <p14:creationId xmlns:p14="http://schemas.microsoft.com/office/powerpoint/2010/main" val="1723892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checkerboard(across)">
                                      <p:cBhvr>
                                        <p:cTn id="7" dur="500"/>
                                        <p:tgtEl>
                                          <p:spTgt spid="184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circle(out)">
                                      <p:cBhvr>
                                        <p:cTn id="12" dur="2000"/>
                                        <p:tgtEl>
                                          <p:spTgt spid="1843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8434"/>
                                        </p:tgtEl>
                                        <p:attrNameLst>
                                          <p:attrName>style.visibility</p:attrName>
                                        </p:attrNameLst>
                                      </p:cBhvr>
                                      <p:to>
                                        <p:strVal val="visible"/>
                                      </p:to>
                                    </p:set>
                                    <p:animEffect transition="in" filter="checkerboard(across)">
                                      <p:cBhvr>
                                        <p:cTn id="17" dur="500"/>
                                        <p:tgtEl>
                                          <p:spTgt spid="1843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8435"/>
                                        </p:tgtEl>
                                        <p:attrNameLst>
                                          <p:attrName>style.visibility</p:attrName>
                                        </p:attrNameLst>
                                      </p:cBhvr>
                                      <p:to>
                                        <p:strVal val="visible"/>
                                      </p:to>
                                    </p:set>
                                    <p:animEffect transition="in" filter="checkerboard(across)">
                                      <p:cBhvr>
                                        <p:cTn id="22" dur="5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utoUpdateAnimBg="0"/>
      <p:bldP spid="1843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200"/>
            <a:ext cx="246538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55537"/>
            <a:ext cx="2455862"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823" y="2882723"/>
            <a:ext cx="2484437"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103163"/>
            <a:ext cx="2497138"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 Box 6"/>
          <p:cNvSpPr txBox="1">
            <a:spLocks noChangeArrowheads="1"/>
          </p:cNvSpPr>
          <p:nvPr/>
        </p:nvSpPr>
        <p:spPr bwMode="auto">
          <a:xfrm>
            <a:off x="304800" y="0"/>
            <a:ext cx="711200"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sz="2800" b="1" dirty="0">
                <a:ea typeface="楷体_GB2312" pitchFamily="49" charset="-122"/>
              </a:rPr>
              <a:t>直流电动机的工作原理示意图</a:t>
            </a:r>
            <a:r>
              <a:rPr lang="en-US" altLang="zh-CN" sz="2800" b="1" dirty="0">
                <a:ea typeface="楷体_GB2312" pitchFamily="49" charset="-122"/>
              </a:rPr>
              <a:t>:</a:t>
            </a:r>
          </a:p>
        </p:txBody>
      </p:sp>
      <p:sp>
        <p:nvSpPr>
          <p:cNvPr id="7" name="内容占位符 2"/>
          <p:cNvSpPr txBox="1">
            <a:spLocks/>
          </p:cNvSpPr>
          <p:nvPr/>
        </p:nvSpPr>
        <p:spPr>
          <a:xfrm>
            <a:off x="3817423" y="3870094"/>
            <a:ext cx="4945410" cy="526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800" dirty="0" smtClean="0"/>
              <a:t>直流电机的工作状态：电动、发电</a:t>
            </a:r>
            <a:endParaRPr lang="en-US" altLang="zh-CN" sz="1800" dirty="0" smtClean="0"/>
          </a:p>
          <a:p>
            <a:endParaRPr lang="zh-CN" altLang="en-US" sz="2400" dirty="0"/>
          </a:p>
        </p:txBody>
      </p:sp>
      <p:sp>
        <p:nvSpPr>
          <p:cNvPr id="2" name="矩形 1"/>
          <p:cNvSpPr/>
          <p:nvPr/>
        </p:nvSpPr>
        <p:spPr>
          <a:xfrm>
            <a:off x="3817423" y="3152000"/>
            <a:ext cx="4572000" cy="646331"/>
          </a:xfrm>
          <a:prstGeom prst="rect">
            <a:avLst/>
          </a:prstGeom>
        </p:spPr>
        <p:txBody>
          <a:bodyPr>
            <a:spAutoFit/>
          </a:bodyPr>
          <a:lstStyle/>
          <a:p>
            <a:pPr lvl="0"/>
            <a:r>
              <a:rPr lang="zh-CN" altLang="zh-CN" dirty="0">
                <a:solidFill>
                  <a:prstClr val="black"/>
                </a:solidFill>
              </a:rPr>
              <a:t>理论上，任何电机既可以作为发电机，也可以作为电动机运行，这就是电机的可逆性。</a:t>
            </a:r>
            <a:endParaRPr lang="en-US" altLang="zh-CN" dirty="0">
              <a:solidFill>
                <a:prstClr val="black"/>
              </a:solidFill>
            </a:endParaRPr>
          </a:p>
        </p:txBody>
      </p:sp>
      <p:sp>
        <p:nvSpPr>
          <p:cNvPr id="4" name="TextBox 3"/>
          <p:cNvSpPr txBox="1"/>
          <p:nvPr/>
        </p:nvSpPr>
        <p:spPr>
          <a:xfrm>
            <a:off x="3923928" y="4396462"/>
            <a:ext cx="3185487" cy="369332"/>
          </a:xfrm>
          <a:prstGeom prst="rect">
            <a:avLst/>
          </a:prstGeom>
          <a:noFill/>
        </p:spPr>
        <p:txBody>
          <a:bodyPr wrap="none" rtlCol="0">
            <a:spAutoFit/>
          </a:bodyPr>
          <a:lstStyle/>
          <a:p>
            <a:r>
              <a:rPr lang="zh-CN" altLang="en-US" dirty="0" smtClean="0"/>
              <a:t>电枢绕组某个导体上的电流？</a:t>
            </a:r>
            <a:endParaRPr lang="zh-CN" altLang="en-US" dirty="0"/>
          </a:p>
        </p:txBody>
      </p:sp>
      <p:sp>
        <p:nvSpPr>
          <p:cNvPr id="11" name="TextBox 10"/>
          <p:cNvSpPr txBox="1"/>
          <p:nvPr/>
        </p:nvSpPr>
        <p:spPr>
          <a:xfrm>
            <a:off x="3932477" y="4903144"/>
            <a:ext cx="2492990" cy="369332"/>
          </a:xfrm>
          <a:prstGeom prst="rect">
            <a:avLst/>
          </a:prstGeom>
          <a:noFill/>
        </p:spPr>
        <p:txBody>
          <a:bodyPr wrap="none" rtlCol="0">
            <a:spAutoFit/>
          </a:bodyPr>
          <a:lstStyle/>
          <a:p>
            <a:r>
              <a:rPr lang="zh-CN" altLang="en-US" dirty="0" smtClean="0"/>
              <a:t>电枢铁芯受到的磁场？</a:t>
            </a:r>
            <a:endParaRPr lang="zh-CN" altLang="en-US" dirty="0"/>
          </a:p>
        </p:txBody>
      </p:sp>
      <p:sp>
        <p:nvSpPr>
          <p:cNvPr id="12" name="TextBox 11"/>
          <p:cNvSpPr txBox="1"/>
          <p:nvPr/>
        </p:nvSpPr>
        <p:spPr>
          <a:xfrm>
            <a:off x="3932477" y="5324534"/>
            <a:ext cx="2031325" cy="369332"/>
          </a:xfrm>
          <a:prstGeom prst="rect">
            <a:avLst/>
          </a:prstGeom>
          <a:noFill/>
        </p:spPr>
        <p:txBody>
          <a:bodyPr wrap="none" rtlCol="0">
            <a:spAutoFit/>
          </a:bodyPr>
          <a:lstStyle/>
          <a:p>
            <a:r>
              <a:rPr lang="zh-CN" altLang="en-US" dirty="0" smtClean="0"/>
              <a:t>如何使电机反转？</a:t>
            </a:r>
            <a:endParaRPr lang="zh-CN" altLang="en-US" dirty="0"/>
          </a:p>
        </p:txBody>
      </p:sp>
      <p:sp>
        <p:nvSpPr>
          <p:cNvPr id="13" name="TextBox 12"/>
          <p:cNvSpPr txBox="1"/>
          <p:nvPr/>
        </p:nvSpPr>
        <p:spPr>
          <a:xfrm>
            <a:off x="3977089" y="5708473"/>
            <a:ext cx="1060868" cy="369332"/>
          </a:xfrm>
          <a:prstGeom prst="rect">
            <a:avLst/>
          </a:prstGeom>
          <a:noFill/>
        </p:spPr>
        <p:txBody>
          <a:bodyPr wrap="none" rtlCol="0">
            <a:spAutoFit/>
          </a:bodyPr>
          <a:lstStyle/>
          <a:p>
            <a:r>
              <a:rPr lang="en-US" altLang="zh-CN" dirty="0" err="1" smtClean="0"/>
              <a:t>Ua</a:t>
            </a:r>
            <a:r>
              <a:rPr lang="en-US" altLang="zh-CN" dirty="0" smtClean="0"/>
              <a:t>&gt;</a:t>
            </a:r>
            <a:r>
              <a:rPr lang="en-US" altLang="zh-CN" dirty="0" err="1" smtClean="0"/>
              <a:t>Ea</a:t>
            </a:r>
            <a:r>
              <a:rPr lang="zh-CN" altLang="en-US" dirty="0" smtClean="0"/>
              <a:t>？</a:t>
            </a:r>
            <a:r>
              <a:rPr lang="en-US" altLang="zh-CN" dirty="0" smtClean="0"/>
              <a:t> </a:t>
            </a:r>
            <a:endParaRPr lang="zh-CN" altLang="en-US" dirty="0"/>
          </a:p>
        </p:txBody>
      </p:sp>
      <p:sp>
        <p:nvSpPr>
          <p:cNvPr id="14" name="TextBox 13"/>
          <p:cNvSpPr txBox="1"/>
          <p:nvPr/>
        </p:nvSpPr>
        <p:spPr>
          <a:xfrm>
            <a:off x="5364599" y="5708473"/>
            <a:ext cx="1060868" cy="369332"/>
          </a:xfrm>
          <a:prstGeom prst="rect">
            <a:avLst/>
          </a:prstGeom>
          <a:noFill/>
        </p:spPr>
        <p:txBody>
          <a:bodyPr wrap="none" rtlCol="0">
            <a:spAutoFit/>
          </a:bodyPr>
          <a:lstStyle/>
          <a:p>
            <a:r>
              <a:rPr lang="en-US" altLang="zh-CN" dirty="0" err="1" smtClean="0"/>
              <a:t>Ua</a:t>
            </a:r>
            <a:r>
              <a:rPr lang="en-US" altLang="zh-CN" dirty="0" smtClean="0"/>
              <a:t>&lt;</a:t>
            </a:r>
            <a:r>
              <a:rPr lang="en-US" altLang="zh-CN" dirty="0" err="1" smtClean="0"/>
              <a:t>Ea</a:t>
            </a:r>
            <a:r>
              <a:rPr lang="zh-CN" altLang="en-US" dirty="0" smtClean="0"/>
              <a:t>？</a:t>
            </a:r>
            <a:r>
              <a:rPr lang="en-US" altLang="zh-CN" dirty="0" smtClean="0"/>
              <a:t> </a:t>
            </a:r>
            <a:endParaRPr lang="zh-CN" altLang="en-US" dirty="0"/>
          </a:p>
        </p:txBody>
      </p:sp>
      <p:sp>
        <p:nvSpPr>
          <p:cNvPr id="15" name="TextBox 14"/>
          <p:cNvSpPr txBox="1"/>
          <p:nvPr/>
        </p:nvSpPr>
        <p:spPr>
          <a:xfrm>
            <a:off x="5364599" y="6099121"/>
            <a:ext cx="1477649" cy="369332"/>
          </a:xfrm>
          <a:prstGeom prst="rect">
            <a:avLst/>
          </a:prstGeom>
          <a:noFill/>
        </p:spPr>
        <p:txBody>
          <a:bodyPr wrap="none" rtlCol="0">
            <a:spAutoFit/>
          </a:bodyPr>
          <a:lstStyle/>
          <a:p>
            <a:r>
              <a:rPr lang="en-US" altLang="zh-CN" dirty="0" err="1" smtClean="0"/>
              <a:t>Ua</a:t>
            </a:r>
            <a:r>
              <a:rPr lang="en-US" altLang="zh-CN" dirty="0" smtClean="0"/>
              <a:t>&lt;</a:t>
            </a:r>
            <a:r>
              <a:rPr lang="en-US" altLang="zh-CN" dirty="0" err="1" smtClean="0"/>
              <a:t>Ea&amp;Ua</a:t>
            </a:r>
            <a:r>
              <a:rPr lang="en-US" altLang="zh-CN" dirty="0" smtClean="0"/>
              <a:t>=0 </a:t>
            </a:r>
            <a:endParaRPr lang="zh-CN" altLang="en-US" dirty="0"/>
          </a:p>
        </p:txBody>
      </p:sp>
    </p:spTree>
    <p:extLst>
      <p:ext uri="{BB962C8B-B14F-4D97-AF65-F5344CB8AC3E}">
        <p14:creationId xmlns:p14="http://schemas.microsoft.com/office/powerpoint/2010/main" val="13172860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arn(outVertical)">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19459"/>
                                        </p:tgtEl>
                                        <p:attrNameLst>
                                          <p:attrName>style.visibility</p:attrName>
                                        </p:attrNameLst>
                                      </p:cBhvr>
                                      <p:to>
                                        <p:strVal val="visible"/>
                                      </p:to>
                                    </p:set>
                                    <p:animEffect transition="in" filter="barn(outVertical)">
                                      <p:cBhvr>
                                        <p:cTn id="12" dur="500"/>
                                        <p:tgtEl>
                                          <p:spTgt spid="194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Effect transition="in" filter="barn(outVertical)">
                                      <p:cBhvr>
                                        <p:cTn id="17" dur="500"/>
                                        <p:tgtEl>
                                          <p:spTgt spid="194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19460"/>
                                        </p:tgtEl>
                                        <p:attrNameLst>
                                          <p:attrName>style.visibility</p:attrName>
                                        </p:attrNameLst>
                                      </p:cBhvr>
                                      <p:to>
                                        <p:strVal val="visible"/>
                                      </p:to>
                                    </p:set>
                                    <p:animEffect transition="in" filter="barn(outVertical)">
                                      <p:cBhvr>
                                        <p:cTn id="22" dur="500"/>
                                        <p:tgtEl>
                                          <p:spTgt spid="1946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1000"/>
                                        <p:tgtEl>
                                          <p:spTgt spid="14"/>
                                        </p:tgtEl>
                                      </p:cBhvr>
                                    </p:animEffect>
                                    <p:anim calcmode="lin" valueType="num">
                                      <p:cBhvr>
                                        <p:cTn id="70" dur="1000" fill="hold"/>
                                        <p:tgtEl>
                                          <p:spTgt spid="14"/>
                                        </p:tgtEl>
                                        <p:attrNameLst>
                                          <p:attrName>ppt_x</p:attrName>
                                        </p:attrNameLst>
                                      </p:cBhvr>
                                      <p:tavLst>
                                        <p:tav tm="0">
                                          <p:val>
                                            <p:strVal val="#ppt_x"/>
                                          </p:val>
                                        </p:tav>
                                        <p:tav tm="100000">
                                          <p:val>
                                            <p:strVal val="#ppt_x"/>
                                          </p:val>
                                        </p:tav>
                                      </p:tavLst>
                                    </p:anim>
                                    <p:anim calcmode="lin" valueType="num">
                                      <p:cBhvr>
                                        <p:cTn id="7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1000"/>
                                        <p:tgtEl>
                                          <p:spTgt spid="15"/>
                                        </p:tgtEl>
                                      </p:cBhvr>
                                    </p:animEffect>
                                    <p:anim calcmode="lin" valueType="num">
                                      <p:cBhvr>
                                        <p:cTn id="77" dur="1000" fill="hold"/>
                                        <p:tgtEl>
                                          <p:spTgt spid="15"/>
                                        </p:tgtEl>
                                        <p:attrNameLst>
                                          <p:attrName>ppt_x</p:attrName>
                                        </p:attrNameLst>
                                      </p:cBhvr>
                                      <p:tavLst>
                                        <p:tav tm="0">
                                          <p:val>
                                            <p:strVal val="#ppt_x"/>
                                          </p:val>
                                        </p:tav>
                                        <p:tav tm="100000">
                                          <p:val>
                                            <p:strVal val="#ppt_x"/>
                                          </p:val>
                                        </p:tav>
                                      </p:tavLst>
                                    </p:anim>
                                    <p:anim calcmode="lin" valueType="num">
                                      <p:cBhvr>
                                        <p:cTn id="7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4" grpId="0"/>
      <p:bldP spid="11" grpId="0"/>
      <p:bldP spid="12"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46335"/>
            <a:ext cx="3024336" cy="284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108065" y="3286392"/>
            <a:ext cx="2031325" cy="369332"/>
          </a:xfrm>
          <a:prstGeom prst="rect">
            <a:avLst/>
          </a:prstGeom>
        </p:spPr>
        <p:txBody>
          <a:bodyPr wrap="none">
            <a:spAutoFit/>
          </a:bodyPr>
          <a:lstStyle/>
          <a:p>
            <a:r>
              <a:rPr lang="zh-CN" altLang="zh-CN" dirty="0"/>
              <a:t>环形绕组直流电机</a:t>
            </a:r>
            <a:endParaRPr lang="zh-CN" alt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476672"/>
            <a:ext cx="44958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948264" y="3224378"/>
            <a:ext cx="1107996" cy="369332"/>
          </a:xfrm>
          <a:prstGeom prst="rect">
            <a:avLst/>
          </a:prstGeom>
        </p:spPr>
        <p:txBody>
          <a:bodyPr wrap="none">
            <a:spAutoFit/>
          </a:bodyPr>
          <a:lstStyle/>
          <a:p>
            <a:r>
              <a:rPr lang="zh-CN" altLang="en-US" dirty="0" smtClean="0"/>
              <a:t>电枢绕组</a:t>
            </a:r>
            <a:endParaRPr lang="zh-CN" altLang="en-US" dirty="0"/>
          </a:p>
        </p:txBody>
      </p:sp>
      <p:sp>
        <p:nvSpPr>
          <p:cNvPr id="7" name="矩形 6"/>
          <p:cNvSpPr/>
          <p:nvPr/>
        </p:nvSpPr>
        <p:spPr>
          <a:xfrm>
            <a:off x="3052281" y="61395"/>
            <a:ext cx="1800493" cy="369332"/>
          </a:xfrm>
          <a:prstGeom prst="rect">
            <a:avLst/>
          </a:prstGeom>
        </p:spPr>
        <p:txBody>
          <a:bodyPr wrap="none">
            <a:spAutoFit/>
          </a:bodyPr>
          <a:lstStyle/>
          <a:p>
            <a:r>
              <a:rPr lang="zh-CN" altLang="en-US" dirty="0" smtClean="0"/>
              <a:t>直流电机的绕组</a:t>
            </a:r>
            <a:endParaRPr lang="zh-CN" alt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02" y="3593710"/>
            <a:ext cx="321945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5986" y="3982191"/>
            <a:ext cx="193357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1700" y="4077072"/>
            <a:ext cx="28194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5840268" y="6066579"/>
            <a:ext cx="1107996" cy="369332"/>
          </a:xfrm>
          <a:prstGeom prst="rect">
            <a:avLst/>
          </a:prstGeom>
        </p:spPr>
        <p:txBody>
          <a:bodyPr wrap="none">
            <a:spAutoFit/>
          </a:bodyPr>
          <a:lstStyle/>
          <a:p>
            <a:r>
              <a:rPr lang="zh-CN" altLang="en-US" dirty="0" smtClean="0"/>
              <a:t>单叠绕组</a:t>
            </a:r>
            <a:endParaRPr lang="zh-CN" altLang="en-US" dirty="0"/>
          </a:p>
        </p:txBody>
      </p:sp>
      <p:sp>
        <p:nvSpPr>
          <p:cNvPr id="12" name="矩形 11"/>
          <p:cNvSpPr/>
          <p:nvPr/>
        </p:nvSpPr>
        <p:spPr>
          <a:xfrm>
            <a:off x="4211960" y="6415253"/>
            <a:ext cx="4108817" cy="369332"/>
          </a:xfrm>
          <a:prstGeom prst="rect">
            <a:avLst/>
          </a:prstGeom>
        </p:spPr>
        <p:txBody>
          <a:bodyPr wrap="none">
            <a:spAutoFit/>
          </a:bodyPr>
          <a:lstStyle/>
          <a:p>
            <a:r>
              <a:rPr lang="zh-CN" altLang="en-US" dirty="0" smtClean="0"/>
              <a:t>其它绕组形式参阅专业电机数据和手册</a:t>
            </a:r>
            <a:endParaRPr lang="zh-CN" altLang="en-US" dirty="0"/>
          </a:p>
        </p:txBody>
      </p:sp>
    </p:spTree>
    <p:extLst>
      <p:ext uri="{BB962C8B-B14F-4D97-AF65-F5344CB8AC3E}">
        <p14:creationId xmlns:p14="http://schemas.microsoft.com/office/powerpoint/2010/main" val="258004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ppt_x"/>
                                          </p:val>
                                        </p:tav>
                                        <p:tav tm="100000">
                                          <p:val>
                                            <p:strVal val="#ppt_x"/>
                                          </p:val>
                                        </p:tav>
                                      </p:tavLst>
                                    </p:anim>
                                    <p:anim calcmode="lin" valueType="num">
                                      <p:cBhvr additive="base">
                                        <p:cTn id="20"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4"/>
                                        </p:tgtEl>
                                        <p:attrNameLst>
                                          <p:attrName>style.visibility</p:attrName>
                                        </p:attrNameLst>
                                      </p:cBhvr>
                                      <p:to>
                                        <p:strVal val="visible"/>
                                      </p:to>
                                    </p:set>
                                    <p:anim calcmode="lin" valueType="num">
                                      <p:cBhvr additive="base">
                                        <p:cTn id="25" dur="500" fill="hold"/>
                                        <p:tgtEl>
                                          <p:spTgt spid="8194"/>
                                        </p:tgtEl>
                                        <p:attrNameLst>
                                          <p:attrName>ppt_x</p:attrName>
                                        </p:attrNameLst>
                                      </p:cBhvr>
                                      <p:tavLst>
                                        <p:tav tm="0">
                                          <p:val>
                                            <p:strVal val="#ppt_x"/>
                                          </p:val>
                                        </p:tav>
                                        <p:tav tm="100000">
                                          <p:val>
                                            <p:strVal val="#ppt_x"/>
                                          </p:val>
                                        </p:tav>
                                      </p:tavLst>
                                    </p:anim>
                                    <p:anim calcmode="lin" valueType="num">
                                      <p:cBhvr additive="base">
                                        <p:cTn id="26"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5"/>
                                        </p:tgtEl>
                                        <p:attrNameLst>
                                          <p:attrName>style.visibility</p:attrName>
                                        </p:attrNameLst>
                                      </p:cBhvr>
                                      <p:to>
                                        <p:strVal val="visible"/>
                                      </p:to>
                                    </p:set>
                                    <p:anim calcmode="lin" valueType="num">
                                      <p:cBhvr additive="base">
                                        <p:cTn id="31" dur="500" fill="hold"/>
                                        <p:tgtEl>
                                          <p:spTgt spid="8195"/>
                                        </p:tgtEl>
                                        <p:attrNameLst>
                                          <p:attrName>ppt_x</p:attrName>
                                        </p:attrNameLst>
                                      </p:cBhvr>
                                      <p:tavLst>
                                        <p:tav tm="0">
                                          <p:val>
                                            <p:strVal val="#ppt_x"/>
                                          </p:val>
                                        </p:tav>
                                        <p:tav tm="100000">
                                          <p:val>
                                            <p:strVal val="#ppt_x"/>
                                          </p:val>
                                        </p:tav>
                                      </p:tavLst>
                                    </p:anim>
                                    <p:anim calcmode="lin" valueType="num">
                                      <p:cBhvr additive="base">
                                        <p:cTn id="32"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6"/>
                                        </p:tgtEl>
                                        <p:attrNameLst>
                                          <p:attrName>style.visibility</p:attrName>
                                        </p:attrNameLst>
                                      </p:cBhvr>
                                      <p:to>
                                        <p:strVal val="visible"/>
                                      </p:to>
                                    </p:set>
                                    <p:anim calcmode="lin" valueType="num">
                                      <p:cBhvr additive="base">
                                        <p:cTn id="37" dur="500" fill="hold"/>
                                        <p:tgtEl>
                                          <p:spTgt spid="8196"/>
                                        </p:tgtEl>
                                        <p:attrNameLst>
                                          <p:attrName>ppt_x</p:attrName>
                                        </p:attrNameLst>
                                      </p:cBhvr>
                                      <p:tavLst>
                                        <p:tav tm="0">
                                          <p:val>
                                            <p:strVal val="#ppt_x"/>
                                          </p:val>
                                        </p:tav>
                                        <p:tav tm="100000">
                                          <p:val>
                                            <p:strVal val="#ppt_x"/>
                                          </p:val>
                                        </p:tav>
                                      </p:tavLst>
                                    </p:anim>
                                    <p:anim calcmode="lin" valueType="num">
                                      <p:cBhvr additive="base">
                                        <p:cTn id="3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dirty="0" smtClean="0"/>
              <a:t>1.1.2</a:t>
            </a:r>
            <a:r>
              <a:rPr lang="zh-CN" altLang="en-US" dirty="0" smtClean="0"/>
              <a:t>、直流电机结构</a:t>
            </a:r>
          </a:p>
        </p:txBody>
      </p:sp>
      <p:sp>
        <p:nvSpPr>
          <p:cNvPr id="21507" name="Rectangle 3"/>
          <p:cNvSpPr>
            <a:spLocks noGrp="1" noChangeArrowheads="1"/>
          </p:cNvSpPr>
          <p:nvPr>
            <p:ph type="body" idx="1"/>
          </p:nvPr>
        </p:nvSpPr>
        <p:spPr/>
        <p:txBody>
          <a:bodyPr/>
          <a:lstStyle/>
          <a:p>
            <a:pPr eaLnBrk="1" hangingPunct="1"/>
            <a:endParaRPr lang="zh-CN" altLang="zh-CN" dirty="0" smtClean="0"/>
          </a:p>
        </p:txBody>
      </p:sp>
      <p:pic>
        <p:nvPicPr>
          <p:cNvPr id="21508" name="Picture 4" descr="07-yongci-ZLDJ"/>
          <p:cNvPicPr>
            <a:picLocks noChangeAspect="1" noChangeArrowheads="1"/>
          </p:cNvPicPr>
          <p:nvPr/>
        </p:nvPicPr>
        <p:blipFill>
          <a:blip r:embed="rId2">
            <a:extLst>
              <a:ext uri="{28A0092B-C50C-407E-A947-70E740481C1C}">
                <a14:useLocalDpi xmlns:a14="http://schemas.microsoft.com/office/drawing/2010/main" val="0"/>
              </a:ext>
            </a:extLst>
          </a:blip>
          <a:srcRect l="10045" t="11008" r="5580" b="12828"/>
          <a:stretch>
            <a:fillRect/>
          </a:stretch>
        </p:blipFill>
        <p:spPr bwMode="auto">
          <a:xfrm>
            <a:off x="228600" y="1676400"/>
            <a:ext cx="48006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577" y="3784600"/>
            <a:ext cx="38862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14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additive="base">
                                        <p:cTn id="7" dur="500" fill="hold"/>
                                        <p:tgtEl>
                                          <p:spTgt spid="21508"/>
                                        </p:tgtEl>
                                        <p:attrNameLst>
                                          <p:attrName>ppt_x</p:attrName>
                                        </p:attrNameLst>
                                      </p:cBhvr>
                                      <p:tavLst>
                                        <p:tav tm="0">
                                          <p:val>
                                            <p:strVal val="#ppt_x"/>
                                          </p:val>
                                        </p:tav>
                                        <p:tav tm="100000">
                                          <p:val>
                                            <p:strVal val="#ppt_x"/>
                                          </p:val>
                                        </p:tav>
                                      </p:tavLst>
                                    </p:anim>
                                    <p:anim calcmode="lin" valueType="num">
                                      <p:cBhvr additive="base">
                                        <p:cTn id="8"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82813"/>
            <a:ext cx="8429625"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2"/>
          <p:cNvSpPr>
            <a:spLocks noChangeArrowheads="1"/>
          </p:cNvSpPr>
          <p:nvPr/>
        </p:nvSpPr>
        <p:spPr bwMode="auto">
          <a:xfrm>
            <a:off x="304800" y="228600"/>
            <a:ext cx="7086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400" b="1" dirty="0">
                <a:solidFill>
                  <a:srgbClr val="0000CC"/>
                </a:solidFill>
                <a:latin typeface="楷体_GB2312" pitchFamily="49" charset="-122"/>
                <a:ea typeface="楷体_GB2312" pitchFamily="49" charset="-122"/>
              </a:rPr>
              <a:t>定子：</a:t>
            </a:r>
            <a:r>
              <a:rPr kumimoji="1" lang="zh-CN" altLang="en-US" sz="2400" b="1" dirty="0">
                <a:solidFill>
                  <a:srgbClr val="FF0000"/>
                </a:solidFill>
                <a:latin typeface="楷体_GB2312" pitchFamily="49" charset="-122"/>
                <a:ea typeface="楷体_GB2312" pitchFamily="49" charset="-122"/>
              </a:rPr>
              <a:t>主磁极</a:t>
            </a:r>
            <a:endParaRPr kumimoji="1" lang="en-US" altLang="zh-CN" sz="2400" b="1" dirty="0">
              <a:solidFill>
                <a:srgbClr val="FF0000"/>
              </a:solidFill>
              <a:latin typeface="楷体_GB2312" pitchFamily="49" charset="-122"/>
              <a:ea typeface="楷体_GB2312" pitchFamily="49" charset="-122"/>
            </a:endParaRPr>
          </a:p>
          <a:p>
            <a:pPr>
              <a:spcBef>
                <a:spcPct val="50000"/>
              </a:spcBef>
            </a:pPr>
            <a:r>
              <a:rPr kumimoji="1" lang="zh-CN" altLang="en-US" sz="2400" b="1" dirty="0">
                <a:solidFill>
                  <a:srgbClr val="FF0000"/>
                </a:solidFill>
                <a:latin typeface="楷体_GB2312" pitchFamily="49" charset="-122"/>
                <a:ea typeface="楷体_GB2312" pitchFamily="49" charset="-122"/>
              </a:rPr>
              <a:t>（换向磁极）、电刷装置、底座和端盖</a:t>
            </a:r>
            <a:endParaRPr kumimoji="1" lang="zh-CN" altLang="en-US" sz="2400" b="1" dirty="0">
              <a:solidFill>
                <a:srgbClr val="0000CC"/>
              </a:solidFill>
              <a:latin typeface="楷体_GB2312" pitchFamily="49" charset="-122"/>
              <a:ea typeface="楷体_GB2312" pitchFamily="49" charset="-122"/>
            </a:endParaRPr>
          </a:p>
        </p:txBody>
      </p:sp>
    </p:spTree>
    <p:extLst>
      <p:ext uri="{BB962C8B-B14F-4D97-AF65-F5344CB8AC3E}">
        <p14:creationId xmlns:p14="http://schemas.microsoft.com/office/powerpoint/2010/main" val="769196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74638"/>
            <a:ext cx="8229600" cy="487362"/>
          </a:xfrm>
        </p:spPr>
        <p:txBody>
          <a:bodyPr>
            <a:normAutofit fontScale="90000"/>
          </a:bodyPr>
          <a:lstStyle/>
          <a:p>
            <a:pPr eaLnBrk="1" hangingPunct="1"/>
            <a:r>
              <a:rPr lang="zh-CN" altLang="en-US" sz="4000" smtClean="0"/>
              <a:t>直流电机定子磁极</a:t>
            </a:r>
          </a:p>
        </p:txBody>
      </p:sp>
      <p:pic>
        <p:nvPicPr>
          <p:cNvPr id="20483" name="Picture 4" descr="02-02"/>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13490" y="3789040"/>
            <a:ext cx="4478789" cy="2636912"/>
          </a:xfrm>
          <a:noFill/>
        </p:spPr>
      </p:pic>
      <p:pic>
        <p:nvPicPr>
          <p:cNvPr id="20484" name="Picture 5" descr="imagesCAM1FWM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465" y="850327"/>
            <a:ext cx="35814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692696"/>
            <a:ext cx="2743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0950" t="4881" r="20161" b="16146"/>
          <a:stretch/>
        </p:blipFill>
        <p:spPr bwMode="auto">
          <a:xfrm>
            <a:off x="0" y="3068960"/>
            <a:ext cx="4199466" cy="349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819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703</TotalTime>
  <Words>1295</Words>
  <Application>Microsoft Office PowerPoint</Application>
  <PresentationFormat>全屏显示(4:3)</PresentationFormat>
  <Paragraphs>109</Paragraphs>
  <Slides>24</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24</vt:i4>
      </vt:variant>
    </vt:vector>
  </HeadingPairs>
  <TitlesOfParts>
    <vt:vector size="27" baseType="lpstr">
      <vt:lpstr>Office 主题</vt:lpstr>
      <vt:lpstr>公式</vt:lpstr>
      <vt:lpstr>Equation</vt:lpstr>
      <vt:lpstr>1、直流电机（DC  Motor）</vt:lpstr>
      <vt:lpstr>直流电机</vt:lpstr>
      <vt:lpstr>PowerPoint 演示文稿</vt:lpstr>
      <vt:lpstr>PowerPoint 演示文稿</vt:lpstr>
      <vt:lpstr>PowerPoint 演示文稿</vt:lpstr>
      <vt:lpstr>PowerPoint 演示文稿</vt:lpstr>
      <vt:lpstr>1.1.2、直流电机结构</vt:lpstr>
      <vt:lpstr>PowerPoint 演示文稿</vt:lpstr>
      <vt:lpstr>直流电机定子磁极</vt:lpstr>
      <vt:lpstr>PowerPoint 演示文稿</vt:lpstr>
      <vt:lpstr>PowerPoint 演示文稿</vt:lpstr>
      <vt:lpstr>PowerPoint 演示文稿</vt:lpstr>
      <vt:lpstr>较大直流电机转子</vt:lpstr>
      <vt:lpstr>PowerPoint 演示文稿</vt:lpstr>
      <vt:lpstr>PowerPoint 演示文稿</vt:lpstr>
      <vt:lpstr>图形符号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致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自动控制元件-绪论</dc:title>
  <dc:creator>Administrator</dc:creator>
  <cp:lastModifiedBy>ZMR</cp:lastModifiedBy>
  <cp:revision>64</cp:revision>
  <cp:lastPrinted>2018-09-08T03:03:43Z</cp:lastPrinted>
  <dcterms:created xsi:type="dcterms:W3CDTF">2018-02-26T02:01:43Z</dcterms:created>
  <dcterms:modified xsi:type="dcterms:W3CDTF">2019-09-14T01:56:31Z</dcterms:modified>
</cp:coreProperties>
</file>